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mv" ContentType="video/x-ms-wm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3.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4.xml" ContentType="application/vnd.openxmlformats-officedocument.presentationml.comments+xml"/>
  <Override PartName="/ppt/notesSlides/notesSlide7.xml" ContentType="application/vnd.openxmlformats-officedocument.presentationml.notesSlide+xml"/>
  <Override PartName="/ppt/comments/comment5.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6.xml" ContentType="application/vnd.openxmlformats-officedocument.presentationml.comments+xml"/>
  <Override PartName="/ppt/comments/comment7.xml" ContentType="application/vnd.openxmlformats-officedocument.presentationml.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omments/comment8.xml" ContentType="application/vnd.openxmlformats-officedocument.presentationml.comments+xml"/>
  <Override PartName="/ppt/notesSlides/notesSlide10.xml" ContentType="application/vnd.openxmlformats-officedocument.presentationml.notesSlide+xml"/>
  <Override PartName="/ppt/comments/comment9.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10.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11.xml" ContentType="application/vnd.openxmlformats-officedocument.presentationml.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55"/>
  </p:notesMasterIdLst>
  <p:handoutMasterIdLst>
    <p:handoutMasterId r:id="rId56"/>
  </p:handoutMasterIdLst>
  <p:sldIdLst>
    <p:sldId id="293" r:id="rId2"/>
    <p:sldId id="339" r:id="rId3"/>
    <p:sldId id="340" r:id="rId4"/>
    <p:sldId id="341" r:id="rId5"/>
    <p:sldId id="353" r:id="rId6"/>
    <p:sldId id="347" r:id="rId7"/>
    <p:sldId id="391" r:id="rId8"/>
    <p:sldId id="346" r:id="rId9"/>
    <p:sldId id="373" r:id="rId10"/>
    <p:sldId id="376" r:id="rId11"/>
    <p:sldId id="354" r:id="rId12"/>
    <p:sldId id="356" r:id="rId13"/>
    <p:sldId id="355" r:id="rId14"/>
    <p:sldId id="374" r:id="rId15"/>
    <p:sldId id="375" r:id="rId16"/>
    <p:sldId id="348" r:id="rId17"/>
    <p:sldId id="392" r:id="rId18"/>
    <p:sldId id="393" r:id="rId19"/>
    <p:sldId id="377" r:id="rId20"/>
    <p:sldId id="378" r:id="rId21"/>
    <p:sldId id="379" r:id="rId22"/>
    <p:sldId id="380" r:id="rId23"/>
    <p:sldId id="381" r:id="rId24"/>
    <p:sldId id="382" r:id="rId25"/>
    <p:sldId id="398" r:id="rId26"/>
    <p:sldId id="397" r:id="rId27"/>
    <p:sldId id="385" r:id="rId28"/>
    <p:sldId id="386" r:id="rId29"/>
    <p:sldId id="387" r:id="rId30"/>
    <p:sldId id="388" r:id="rId31"/>
    <p:sldId id="389" r:id="rId32"/>
    <p:sldId id="390" r:id="rId33"/>
    <p:sldId id="394" r:id="rId34"/>
    <p:sldId id="349" r:id="rId35"/>
    <p:sldId id="357" r:id="rId36"/>
    <p:sldId id="358" r:id="rId37"/>
    <p:sldId id="395" r:id="rId38"/>
    <p:sldId id="396" r:id="rId39"/>
    <p:sldId id="350" r:id="rId40"/>
    <p:sldId id="351" r:id="rId41"/>
    <p:sldId id="403" r:id="rId42"/>
    <p:sldId id="404" r:id="rId43"/>
    <p:sldId id="405" r:id="rId44"/>
    <p:sldId id="407" r:id="rId45"/>
    <p:sldId id="406" r:id="rId46"/>
    <p:sldId id="361" r:id="rId47"/>
    <p:sldId id="362" r:id="rId48"/>
    <p:sldId id="401" r:id="rId49"/>
    <p:sldId id="360" r:id="rId50"/>
    <p:sldId id="399" r:id="rId51"/>
    <p:sldId id="400" r:id="rId52"/>
    <p:sldId id="402" r:id="rId53"/>
    <p:sldId id="352" r:id="rId54"/>
  </p:sldIdLst>
  <p:sldSz cx="9144000" cy="6858000" type="screen4x3"/>
  <p:notesSz cx="6934200" cy="92329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09">
          <p15:clr>
            <a:srgbClr val="A4A3A4"/>
          </p15:clr>
        </p15:guide>
        <p15:guide id="2" pos="218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dy Stolle" initials="CS" lastIdx="11" clrIdx="0">
    <p:extLst>
      <p:ext uri="{19B8F6BF-5375-455C-9EA6-DF929625EA0E}">
        <p15:presenceInfo xmlns:p15="http://schemas.microsoft.com/office/powerpoint/2012/main" userId="Cody Stoll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75" autoAdjust="0"/>
    <p:restoredTop sz="69988" autoAdjust="0"/>
  </p:normalViewPr>
  <p:slideViewPr>
    <p:cSldViewPr snapToGrid="0">
      <p:cViewPr varScale="1">
        <p:scale>
          <a:sx n="80" d="100"/>
          <a:sy n="80" d="100"/>
        </p:scale>
        <p:origin x="1476"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82" d="100"/>
          <a:sy n="82" d="100"/>
        </p:scale>
        <p:origin x="-1998" y="-90"/>
      </p:cViewPr>
      <p:guideLst>
        <p:guide orient="horz" pos="2909"/>
        <p:guide pos="2184"/>
      </p:guideLst>
    </p:cSldViewPr>
  </p:notesViewPr>
  <p:gridSpacing cx="114300" cy="1143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sweigard\Desktop\Current%20Work\ABS%20Test%20Data\Comparison%20Data\Curve%20Estimation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msweigard\Desktop\Current%20Work\ABS%20Test%20Data\Comparison%20Data\Curve%20Estimation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Sheet4!$A$7</c:f>
              <c:strCache>
                <c:ptCount val="1"/>
                <c:pt idx="0">
                  <c:v>Stopping Time</c:v>
                </c:pt>
              </c:strCache>
            </c:strRef>
          </c:tx>
          <c:spPr>
            <a:solidFill>
              <a:schemeClr val="accent1"/>
            </a:solidFill>
            <a:ln>
              <a:noFill/>
            </a:ln>
            <a:effectLst/>
          </c:spPr>
          <c:invertIfNegative val="0"/>
          <c:cat>
            <c:strRef>
              <c:f>Sheet4!$B$6:$F$6</c:f>
              <c:strCache>
                <c:ptCount val="5"/>
                <c:pt idx="0">
                  <c:v>Concrete</c:v>
                </c:pt>
                <c:pt idx="1">
                  <c:v>Gravel to Grass</c:v>
                </c:pt>
                <c:pt idx="2">
                  <c:v>Sand to Grass</c:v>
                </c:pt>
                <c:pt idx="3">
                  <c:v>Split-mu gravel to grass</c:v>
                </c:pt>
                <c:pt idx="4">
                  <c:v>split-mu sand to grass</c:v>
                </c:pt>
              </c:strCache>
            </c:strRef>
          </c:cat>
          <c:val>
            <c:numRef>
              <c:f>Sheet4!$B$7:$F$7</c:f>
              <c:numCache>
                <c:formatCode>0.0</c:formatCode>
                <c:ptCount val="5"/>
                <c:pt idx="0">
                  <c:v>3.0625</c:v>
                </c:pt>
                <c:pt idx="1">
                  <c:v>5.4775</c:v>
                </c:pt>
                <c:pt idx="2">
                  <c:v>5.4525000000000006</c:v>
                </c:pt>
                <c:pt idx="3">
                  <c:v>4.2479999999999993</c:v>
                </c:pt>
                <c:pt idx="4">
                  <c:v>4.6129999999999995</c:v>
                </c:pt>
              </c:numCache>
            </c:numRef>
          </c:val>
          <c:extLst>
            <c:ext xmlns:c16="http://schemas.microsoft.com/office/drawing/2014/chart" uri="{C3380CC4-5D6E-409C-BE32-E72D297353CC}">
              <c16:uniqueId val="{00000000-4458-4164-AE59-548BF5D0D9E1}"/>
            </c:ext>
          </c:extLst>
        </c:ser>
        <c:dLbls>
          <c:showLegendKey val="0"/>
          <c:showVal val="0"/>
          <c:showCatName val="0"/>
          <c:showSerName val="0"/>
          <c:showPercent val="0"/>
          <c:showBubbleSize val="0"/>
        </c:dLbls>
        <c:gapWidth val="219"/>
        <c:overlap val="-27"/>
        <c:axId val="1322270095"/>
        <c:axId val="1322267599"/>
      </c:barChart>
      <c:catAx>
        <c:axId val="13222700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322267599"/>
        <c:crosses val="autoZero"/>
        <c:auto val="1"/>
        <c:lblAlgn val="ctr"/>
        <c:lblOffset val="100"/>
        <c:noMultiLvlLbl val="0"/>
      </c:catAx>
      <c:valAx>
        <c:axId val="1322267599"/>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32227009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Sheet4!$A$8</c:f>
              <c:strCache>
                <c:ptCount val="1"/>
                <c:pt idx="0">
                  <c:v>Stopping Distance</c:v>
                </c:pt>
              </c:strCache>
            </c:strRef>
          </c:tx>
          <c:spPr>
            <a:solidFill>
              <a:schemeClr val="accent1"/>
            </a:solidFill>
            <a:ln>
              <a:noFill/>
            </a:ln>
            <a:effectLst/>
          </c:spPr>
          <c:invertIfNegative val="0"/>
          <c:cat>
            <c:strRef>
              <c:f>Sheet4!$B$6:$F$6</c:f>
              <c:strCache>
                <c:ptCount val="5"/>
                <c:pt idx="0">
                  <c:v>Concrete</c:v>
                </c:pt>
                <c:pt idx="1">
                  <c:v>Gravel to Grass</c:v>
                </c:pt>
                <c:pt idx="2">
                  <c:v>Sand to Grass</c:v>
                </c:pt>
                <c:pt idx="3">
                  <c:v>Split-mu gravel to grass</c:v>
                </c:pt>
                <c:pt idx="4">
                  <c:v>split-mu sand to grass</c:v>
                </c:pt>
              </c:strCache>
            </c:strRef>
          </c:cat>
          <c:val>
            <c:numRef>
              <c:f>Sheet4!$B$8:$F$8</c:f>
              <c:numCache>
                <c:formatCode>0.0</c:formatCode>
                <c:ptCount val="5"/>
                <c:pt idx="0">
                  <c:v>136.5186811722775</c:v>
                </c:pt>
                <c:pt idx="1">
                  <c:v>220.32058779150921</c:v>
                </c:pt>
                <c:pt idx="2">
                  <c:v>218.00863451704998</c:v>
                </c:pt>
                <c:pt idx="3">
                  <c:v>185.14443939901739</c:v>
                </c:pt>
                <c:pt idx="4">
                  <c:v>209.26125912317087</c:v>
                </c:pt>
              </c:numCache>
            </c:numRef>
          </c:val>
          <c:extLst>
            <c:ext xmlns:c16="http://schemas.microsoft.com/office/drawing/2014/chart" uri="{C3380CC4-5D6E-409C-BE32-E72D297353CC}">
              <c16:uniqueId val="{00000000-492A-46B4-8583-D0E9BBFB762E}"/>
            </c:ext>
          </c:extLst>
        </c:ser>
        <c:dLbls>
          <c:showLegendKey val="0"/>
          <c:showVal val="0"/>
          <c:showCatName val="0"/>
          <c:showSerName val="0"/>
          <c:showPercent val="0"/>
          <c:showBubbleSize val="0"/>
        </c:dLbls>
        <c:gapWidth val="219"/>
        <c:overlap val="-27"/>
        <c:axId val="1322270095"/>
        <c:axId val="1322267599"/>
      </c:barChart>
      <c:catAx>
        <c:axId val="13222700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322267599"/>
        <c:crosses val="autoZero"/>
        <c:auto val="1"/>
        <c:lblAlgn val="ctr"/>
        <c:lblOffset val="100"/>
        <c:noMultiLvlLbl val="0"/>
      </c:catAx>
      <c:valAx>
        <c:axId val="1322267599"/>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32227009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19-03-14T10:14:11.391" idx="2">
    <p:pos x="10" y="10"/>
    <p:text>Throughout presentation: make sure to include your references used somewhere. You will need to have actual references in your report and any formal publications, including images taken from websites.</p:text>
    <p:extLst>
      <p:ext uri="{C676402C-5697-4E1C-873F-D02D1690AC5C}">
        <p15:threadingInfo xmlns:p15="http://schemas.microsoft.com/office/powerpoint/2012/main" timeZoneBias="30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19-03-14T11:02:56.616" idx="10">
    <p:pos x="10" y="10"/>
    <p:text>These are kind of small figures, hard to see the lines much less the text. May want to expand to full slide and show all three plots on three slides.</p:text>
    <p:extLst>
      <p:ext uri="{C676402C-5697-4E1C-873F-D02D1690AC5C}">
        <p15:threadingInfo xmlns:p15="http://schemas.microsoft.com/office/powerpoint/2012/main" timeZoneBias="30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19-03-14T11:04:01.481" idx="11">
    <p:pos x="10" y="10"/>
    <p:text>Again, make plots large and understandable. Whether black or white background, just make sure readable. In general, though, aim for consistency. If black, do all black; if white, do all white. Don't mix background colors.</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3-14T10:12:59.678" idx="1">
    <p:pos x="4379" y="1270"/>
    <p:text>Know which reference this comes from. I'm not convniced this is true. Currently, roadside fixed objects are *believed* to be related to 1/3 of deaths, and rollovers are *believed* to be related to a little less than a quarter, which is where this number appears to come from. Just know your reference!</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03-14T10:21:13.060" idx="4">
    <p:pos x="2809" y="410"/>
    <p:text>Why is this slide here? There doesn't appear to be any relationship with any other slide in your presentation, any discussion about what this refers to, any findings or recommendations. It appears to be a statement saying "We did this" absent of reason or findings. A progress report meeting should be more geared at findings, methods, approaches, and discussion, and not "show-and-tell".</p:text>
    <p:extLst>
      <p:ext uri="{C676402C-5697-4E1C-873F-D02D1690AC5C}">
        <p15:threadingInfo xmlns:p15="http://schemas.microsoft.com/office/powerpoint/2012/main" timeZoneBias="30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9-03-14T10:17:11.681" idx="3">
    <p:pos x="10" y="10"/>
    <p:text>I moved this slide. You are talking about testing a concept here - but haven't yet described the concept, why it is important, vehicle dynamics, ABS, etc. In order, your audience should always see this progression:
1) Introduce topic
2) Provide background needed to understand topic, including any needed equations, historical context
3) Discuss your research methods
4) Research findings/results
5) Discuss implications / ramifications of results
6) Identify potential weaknesses, deficiencies, or unaccounted elements
7) Show future of research / study etc
Then move onto the next topic. Sometimes the implementation of the above sequence is a single sentence of your talk. Still, every one of these elements should be included at EVERY STEP of your presentation &amp; writeup.</p:text>
    <p:extLst>
      <p:ext uri="{C676402C-5697-4E1C-873F-D02D1690AC5C}">
        <p15:threadingInfo xmlns:p15="http://schemas.microsoft.com/office/powerpoint/2012/main" timeZoneBias="30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9-03-14T10:32:41.364" idx="8">
    <p:pos x="10" y="10"/>
    <p:text>This is very similar to what I would introduce before ever talking about the ABS testing; this is pretty much the ABS testing introduction slide. 
Think about the progression: 
1) We need to determine when the vehicle must take action and/or warn the driver when a vehicle's path toward the roadside is critical. 
2) A critical factor in vehicle safety and stability is the ability to brake.
3) The longer we can wait to apply brakes and start steering, without compromising safety, the less "false positive" corrections will be issued and drivers will be more likely to use system
4) A possible safety risk involves a vehicle partly on the paved road and partly on another surface
5) We conducted split-mu testing &amp; baseline (benchmark) tests to evaluate what those effects are
6) Using those test results, we generated curves of effective, average friction &amp; ramp-up times for different surfaces per wheel
7) Results were used to generate approximation models for computer simulation purposes</p:text>
    <p:extLst>
      <p:ext uri="{C676402C-5697-4E1C-873F-D02D1690AC5C}">
        <p15:threadingInfo xmlns:p15="http://schemas.microsoft.com/office/powerpoint/2012/main" timeZoneBias="30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9-03-14T10:23:19.342" idx="5">
    <p:pos x="5452" y="1681"/>
    <p:text>The layout of this table is confusing. Below column headers are single numbers, and two column pairs have the same test number. Given that you are only running a "total" calc - for the entire test, not incremental portions - you should have the table only show the test name. You can always include something like:
Gravel -&gt; Grass
Sand -&gt; Grass
etc if you want to denote that there was a surface transition.</p:text>
    <p:extLst>
      <p:ext uri="{C676402C-5697-4E1C-873F-D02D1690AC5C}">
        <p15:threadingInfo xmlns:p15="http://schemas.microsoft.com/office/powerpoint/2012/main" timeZoneBias="30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9-03-14T10:25:18.807" idx="6">
    <p:pos x="5010" y="3259"/>
    <p:text>Combine with last table. Again, no need to have two columns when one will do.</p:text>
    <p:extLst>
      <p:ext uri="{C676402C-5697-4E1C-873F-D02D1690AC5C}">
        <p15:threadingInfo xmlns:p15="http://schemas.microsoft.com/office/powerpoint/2012/main" timeZoneBias="30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9-03-14T10:25:43.970" idx="7">
    <p:pos x="10" y="10"/>
    <p:text>Yes, this is good! You can use charts like this to find a "weighted average" braking coefficient by assuming constant acceleration. Then, del_V / del_t = a_ave, or a_avg = (del_X - V_0 * del_t) / del_t^2.</p:text>
    <p:extLst>
      <p:ext uri="{C676402C-5697-4E1C-873F-D02D1690AC5C}">
        <p15:threadingInfo xmlns:p15="http://schemas.microsoft.com/office/powerpoint/2012/main" timeZoneBias="30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9-03-14T10:40:14.529" idx="9">
    <p:pos x="5492" y="4040"/>
    <p:text>Tables should have BIG font so people can see. Same rule applies to graphs.</p:text>
    <p:extLst>
      <p:ext uri="{C676402C-5697-4E1C-873F-D02D1690AC5C}">
        <p15:threadingInfo xmlns:p15="http://schemas.microsoft.com/office/powerpoint/2012/main" timeZoneBias="300"/>
      </p:ext>
    </p:extLst>
  </p:cm>
</p:cmLst>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EFBCF4-140B-407D-A816-5920252BF26D}" type="doc">
      <dgm:prSet loTypeId="urn:microsoft.com/office/officeart/2005/8/layout/hProcess9" loCatId="process" qsTypeId="urn:microsoft.com/office/officeart/2005/8/quickstyle/simple1" qsCatId="simple" csTypeId="urn:microsoft.com/office/officeart/2005/8/colors/accent1_1" csCatId="accent1" phldr="1"/>
      <dgm:spPr/>
      <dgm:t>
        <a:bodyPr/>
        <a:lstStyle/>
        <a:p>
          <a:endParaRPr lang="en-US"/>
        </a:p>
      </dgm:t>
    </dgm:pt>
    <dgm:pt modelId="{7C309137-422B-4A36-9BAB-CCFCFC837366}">
      <dgm:prSet phldrT="[Text]" custT="1"/>
      <dgm:spPr/>
      <dgm:t>
        <a:bodyPr/>
        <a:lstStyle/>
        <a:p>
          <a:r>
            <a:rPr lang="en-US" sz="1600" dirty="0"/>
            <a:t>Literature Review</a:t>
          </a:r>
        </a:p>
      </dgm:t>
    </dgm:pt>
    <dgm:pt modelId="{9437FD9E-D482-4976-9F94-B2873269B0BF}" type="parTrans" cxnId="{8D4F108D-AAA1-43D0-B261-B073C34F1C9D}">
      <dgm:prSet/>
      <dgm:spPr/>
      <dgm:t>
        <a:bodyPr/>
        <a:lstStyle/>
        <a:p>
          <a:endParaRPr lang="en-US" sz="4000"/>
        </a:p>
      </dgm:t>
    </dgm:pt>
    <dgm:pt modelId="{8DC086F7-7D24-4E70-B813-415022122BFE}" type="sibTrans" cxnId="{8D4F108D-AAA1-43D0-B261-B073C34F1C9D}">
      <dgm:prSet/>
      <dgm:spPr/>
      <dgm:t>
        <a:bodyPr/>
        <a:lstStyle/>
        <a:p>
          <a:endParaRPr lang="en-US" sz="4000"/>
        </a:p>
      </dgm:t>
    </dgm:pt>
    <dgm:pt modelId="{A280BF7C-5847-44BD-A3C3-873A9722D5FA}">
      <dgm:prSet phldrT="[Text]" custT="1"/>
      <dgm:spPr/>
      <dgm:t>
        <a:bodyPr/>
        <a:lstStyle/>
        <a:p>
          <a:r>
            <a:rPr lang="en-US" sz="1600" dirty="0"/>
            <a:t>System Modeling</a:t>
          </a:r>
        </a:p>
      </dgm:t>
    </dgm:pt>
    <dgm:pt modelId="{49563206-008E-4356-8C45-22A7485DE639}" type="parTrans" cxnId="{E08F5AF2-7531-47F5-AB9D-0C72B4EE4FEE}">
      <dgm:prSet/>
      <dgm:spPr/>
      <dgm:t>
        <a:bodyPr/>
        <a:lstStyle/>
        <a:p>
          <a:endParaRPr lang="en-US" sz="4000"/>
        </a:p>
      </dgm:t>
    </dgm:pt>
    <dgm:pt modelId="{0E9B125A-917F-4952-8D39-E631CEF04A2D}" type="sibTrans" cxnId="{E08F5AF2-7531-47F5-AB9D-0C72B4EE4FEE}">
      <dgm:prSet/>
      <dgm:spPr/>
      <dgm:t>
        <a:bodyPr/>
        <a:lstStyle/>
        <a:p>
          <a:endParaRPr lang="en-US" sz="4000"/>
        </a:p>
      </dgm:t>
    </dgm:pt>
    <dgm:pt modelId="{E0B9598E-294D-45BF-AD3D-251ADB2136D8}">
      <dgm:prSet phldrT="[Text]" custT="1"/>
      <dgm:spPr/>
      <dgm:t>
        <a:bodyPr/>
        <a:lstStyle/>
        <a:p>
          <a:r>
            <a:rPr lang="en-US" sz="1600" dirty="0"/>
            <a:t>Model Verification/ Validation</a:t>
          </a:r>
        </a:p>
      </dgm:t>
    </dgm:pt>
    <dgm:pt modelId="{17A51030-628E-40AE-B7DD-EF1D68437CE0}" type="parTrans" cxnId="{24249ED5-70B9-4CAD-8680-CFF974E43212}">
      <dgm:prSet/>
      <dgm:spPr/>
      <dgm:t>
        <a:bodyPr/>
        <a:lstStyle/>
        <a:p>
          <a:endParaRPr lang="en-US" sz="4000"/>
        </a:p>
      </dgm:t>
    </dgm:pt>
    <dgm:pt modelId="{6B43DBEA-FAA1-4596-A4FE-71A1889A1924}" type="sibTrans" cxnId="{24249ED5-70B9-4CAD-8680-CFF974E43212}">
      <dgm:prSet/>
      <dgm:spPr/>
      <dgm:t>
        <a:bodyPr/>
        <a:lstStyle/>
        <a:p>
          <a:endParaRPr lang="en-US" sz="4000"/>
        </a:p>
      </dgm:t>
    </dgm:pt>
    <dgm:pt modelId="{8FE29077-062A-4C81-A26F-4818B9335C24}">
      <dgm:prSet phldrT="[Text]" custT="1"/>
      <dgm:spPr/>
      <dgm:t>
        <a:bodyPr/>
        <a:lstStyle/>
        <a:p>
          <a:r>
            <a:rPr lang="en-US" sz="1600" dirty="0"/>
            <a:t>Finalize System</a:t>
          </a:r>
        </a:p>
      </dgm:t>
    </dgm:pt>
    <dgm:pt modelId="{2B74DCDA-5325-4A4B-BC8B-54433417012C}" type="parTrans" cxnId="{3C3C7BA5-2E7A-40AC-B9CA-630CB246E378}">
      <dgm:prSet/>
      <dgm:spPr/>
      <dgm:t>
        <a:bodyPr/>
        <a:lstStyle/>
        <a:p>
          <a:endParaRPr lang="en-US" sz="4000"/>
        </a:p>
      </dgm:t>
    </dgm:pt>
    <dgm:pt modelId="{97CA606F-434D-4C79-B1E8-73C2B2BBC1B9}" type="sibTrans" cxnId="{3C3C7BA5-2E7A-40AC-B9CA-630CB246E378}">
      <dgm:prSet/>
      <dgm:spPr/>
      <dgm:t>
        <a:bodyPr/>
        <a:lstStyle/>
        <a:p>
          <a:endParaRPr lang="en-US" sz="4000"/>
        </a:p>
      </dgm:t>
    </dgm:pt>
    <dgm:pt modelId="{4FA66BAE-138A-4F81-ADF6-F3747DF8F0C6}">
      <dgm:prSet phldrT="[Text]" custT="1"/>
      <dgm:spPr/>
      <dgm:t>
        <a:bodyPr/>
        <a:lstStyle/>
        <a:p>
          <a:r>
            <a:rPr lang="en-US" sz="1600" dirty="0"/>
            <a:t>Prototyping and Hardware</a:t>
          </a:r>
        </a:p>
      </dgm:t>
    </dgm:pt>
    <dgm:pt modelId="{DC400C6E-9398-4E98-BB26-658916A0922B}" type="parTrans" cxnId="{6D4F8B26-8C40-45BF-8CFC-E8198B23EA97}">
      <dgm:prSet/>
      <dgm:spPr/>
      <dgm:t>
        <a:bodyPr/>
        <a:lstStyle/>
        <a:p>
          <a:endParaRPr lang="en-US" sz="4000"/>
        </a:p>
      </dgm:t>
    </dgm:pt>
    <dgm:pt modelId="{9A770133-4BCE-49DD-8A3D-B7CA589F6AE5}" type="sibTrans" cxnId="{6D4F8B26-8C40-45BF-8CFC-E8198B23EA97}">
      <dgm:prSet/>
      <dgm:spPr/>
      <dgm:t>
        <a:bodyPr/>
        <a:lstStyle/>
        <a:p>
          <a:endParaRPr lang="en-US" sz="4000"/>
        </a:p>
      </dgm:t>
    </dgm:pt>
    <dgm:pt modelId="{B9E0BACD-DF41-495E-A9C7-692D7DA41505}">
      <dgm:prSet phldrT="[Text]" custT="1"/>
      <dgm:spPr/>
      <dgm:t>
        <a:bodyPr/>
        <a:lstStyle/>
        <a:p>
          <a:r>
            <a:rPr lang="en-US" sz="1200" dirty="0"/>
            <a:t>Year One</a:t>
          </a:r>
        </a:p>
      </dgm:t>
    </dgm:pt>
    <dgm:pt modelId="{C66A49AD-9C60-4E73-8943-74D69A7E911B}" type="parTrans" cxnId="{A8395967-D05E-4B1F-9E75-30B46685A5F7}">
      <dgm:prSet/>
      <dgm:spPr/>
      <dgm:t>
        <a:bodyPr/>
        <a:lstStyle/>
        <a:p>
          <a:endParaRPr lang="en-US" sz="4000"/>
        </a:p>
      </dgm:t>
    </dgm:pt>
    <dgm:pt modelId="{B1200BAD-322E-4D9D-8CDD-4E8AC5DB091A}" type="sibTrans" cxnId="{A8395967-D05E-4B1F-9E75-30B46685A5F7}">
      <dgm:prSet/>
      <dgm:spPr/>
      <dgm:t>
        <a:bodyPr/>
        <a:lstStyle/>
        <a:p>
          <a:endParaRPr lang="en-US" sz="4000"/>
        </a:p>
      </dgm:t>
    </dgm:pt>
    <dgm:pt modelId="{F941A3F6-20EC-4187-8256-6192E95D9AEE}">
      <dgm:prSet phldrT="[Text]" custT="1"/>
      <dgm:spPr/>
      <dgm:t>
        <a:bodyPr/>
        <a:lstStyle/>
        <a:p>
          <a:r>
            <a:rPr lang="en-US" sz="1200" dirty="0"/>
            <a:t>Year Two</a:t>
          </a:r>
        </a:p>
      </dgm:t>
    </dgm:pt>
    <dgm:pt modelId="{F9F14815-24A2-482D-BA05-964E42DCD56D}" type="parTrans" cxnId="{07E87D31-3F6C-4D5F-A7C6-33901B0F8228}">
      <dgm:prSet/>
      <dgm:spPr/>
      <dgm:t>
        <a:bodyPr/>
        <a:lstStyle/>
        <a:p>
          <a:endParaRPr lang="en-US" sz="4000"/>
        </a:p>
      </dgm:t>
    </dgm:pt>
    <dgm:pt modelId="{26D6F955-C924-486A-8788-BB0AD727E4E2}" type="sibTrans" cxnId="{07E87D31-3F6C-4D5F-A7C6-33901B0F8228}">
      <dgm:prSet/>
      <dgm:spPr/>
      <dgm:t>
        <a:bodyPr/>
        <a:lstStyle/>
        <a:p>
          <a:endParaRPr lang="en-US" sz="4000"/>
        </a:p>
      </dgm:t>
    </dgm:pt>
    <dgm:pt modelId="{A2180802-270D-43DD-822A-B15AA830FF18}">
      <dgm:prSet phldrT="[Text]" custT="1"/>
      <dgm:spPr/>
      <dgm:t>
        <a:bodyPr/>
        <a:lstStyle/>
        <a:p>
          <a:r>
            <a:rPr lang="en-US" sz="1200" dirty="0"/>
            <a:t>Year Three</a:t>
          </a:r>
        </a:p>
      </dgm:t>
    </dgm:pt>
    <dgm:pt modelId="{99F5FE8D-7AEE-40D2-971C-BA0564A8DF5A}" type="parTrans" cxnId="{C937C9BB-083E-4567-AF02-59606B4274AF}">
      <dgm:prSet/>
      <dgm:spPr/>
      <dgm:t>
        <a:bodyPr/>
        <a:lstStyle/>
        <a:p>
          <a:endParaRPr lang="en-US" sz="4000"/>
        </a:p>
      </dgm:t>
    </dgm:pt>
    <dgm:pt modelId="{D858813B-EE97-4176-A9D5-7D8535171CEB}" type="sibTrans" cxnId="{C937C9BB-083E-4567-AF02-59606B4274AF}">
      <dgm:prSet/>
      <dgm:spPr/>
      <dgm:t>
        <a:bodyPr/>
        <a:lstStyle/>
        <a:p>
          <a:endParaRPr lang="en-US" sz="4000"/>
        </a:p>
      </dgm:t>
    </dgm:pt>
    <dgm:pt modelId="{64CD4621-08CD-4D77-9F54-7A5733478FE7}">
      <dgm:prSet phldrT="[Text]" custT="1"/>
      <dgm:spPr/>
      <dgm:t>
        <a:bodyPr/>
        <a:lstStyle/>
        <a:p>
          <a:r>
            <a:rPr lang="en-US" sz="1200" dirty="0"/>
            <a:t>Year Four</a:t>
          </a:r>
        </a:p>
      </dgm:t>
    </dgm:pt>
    <dgm:pt modelId="{AA8D7135-DBBC-4F48-94CF-3B17463A7AF4}" type="parTrans" cxnId="{F529967A-96FB-4578-A328-9E38BB70F971}">
      <dgm:prSet/>
      <dgm:spPr/>
      <dgm:t>
        <a:bodyPr/>
        <a:lstStyle/>
        <a:p>
          <a:endParaRPr lang="en-US" sz="4000"/>
        </a:p>
      </dgm:t>
    </dgm:pt>
    <dgm:pt modelId="{52509F49-9F8E-42E4-A1D9-018CF35CE446}" type="sibTrans" cxnId="{F529967A-96FB-4578-A328-9E38BB70F971}">
      <dgm:prSet/>
      <dgm:spPr/>
      <dgm:t>
        <a:bodyPr/>
        <a:lstStyle/>
        <a:p>
          <a:endParaRPr lang="en-US" sz="4000"/>
        </a:p>
      </dgm:t>
    </dgm:pt>
    <dgm:pt modelId="{7B183F36-049C-4306-B539-A8515C2E8C5F}">
      <dgm:prSet phldrT="[Text]" custT="1"/>
      <dgm:spPr/>
      <dgm:t>
        <a:bodyPr/>
        <a:lstStyle/>
        <a:p>
          <a:r>
            <a:rPr lang="en-US" sz="1200" dirty="0"/>
            <a:t>Year Five</a:t>
          </a:r>
        </a:p>
      </dgm:t>
    </dgm:pt>
    <dgm:pt modelId="{2A8CCB15-87A4-42D5-987A-8863A0887993}" type="parTrans" cxnId="{DF82A8AD-8EAF-4D3A-BCA6-5ACC1199F032}">
      <dgm:prSet/>
      <dgm:spPr/>
      <dgm:t>
        <a:bodyPr/>
        <a:lstStyle/>
        <a:p>
          <a:endParaRPr lang="en-US" sz="4000"/>
        </a:p>
      </dgm:t>
    </dgm:pt>
    <dgm:pt modelId="{C2678C7D-EA20-48FB-9817-2598BA5CD052}" type="sibTrans" cxnId="{DF82A8AD-8EAF-4D3A-BCA6-5ACC1199F032}">
      <dgm:prSet/>
      <dgm:spPr/>
      <dgm:t>
        <a:bodyPr/>
        <a:lstStyle/>
        <a:p>
          <a:endParaRPr lang="en-US" sz="4000"/>
        </a:p>
      </dgm:t>
    </dgm:pt>
    <dgm:pt modelId="{5BCF4330-4CF8-497C-A38A-9FF06E5642F7}" type="pres">
      <dgm:prSet presAssocID="{FEEFBCF4-140B-407D-A816-5920252BF26D}" presName="CompostProcess" presStyleCnt="0">
        <dgm:presLayoutVars>
          <dgm:dir/>
          <dgm:resizeHandles val="exact"/>
        </dgm:presLayoutVars>
      </dgm:prSet>
      <dgm:spPr/>
      <dgm:t>
        <a:bodyPr/>
        <a:lstStyle/>
        <a:p>
          <a:endParaRPr lang="en-US"/>
        </a:p>
      </dgm:t>
    </dgm:pt>
    <dgm:pt modelId="{5F0FB98E-762C-4047-AD30-849C305D98CD}" type="pres">
      <dgm:prSet presAssocID="{FEEFBCF4-140B-407D-A816-5920252BF26D}" presName="arrow" presStyleLbl="bgShp" presStyleIdx="0" presStyleCnt="1" custLinFactNeighborX="0" custLinFactNeighborY="-5399"/>
      <dgm:spPr/>
    </dgm:pt>
    <dgm:pt modelId="{375B57E4-72E6-4DB3-9165-D0D2E4721B70}" type="pres">
      <dgm:prSet presAssocID="{FEEFBCF4-140B-407D-A816-5920252BF26D}" presName="linearProcess" presStyleCnt="0"/>
      <dgm:spPr/>
    </dgm:pt>
    <dgm:pt modelId="{C194D6BC-C2DB-418B-9489-C70A22B8FEE7}" type="pres">
      <dgm:prSet presAssocID="{7C309137-422B-4A36-9BAB-CCFCFC837366}" presName="textNode" presStyleLbl="node1" presStyleIdx="0" presStyleCnt="5">
        <dgm:presLayoutVars>
          <dgm:bulletEnabled val="1"/>
        </dgm:presLayoutVars>
      </dgm:prSet>
      <dgm:spPr/>
      <dgm:t>
        <a:bodyPr/>
        <a:lstStyle/>
        <a:p>
          <a:endParaRPr lang="en-US"/>
        </a:p>
      </dgm:t>
    </dgm:pt>
    <dgm:pt modelId="{8A466F22-ABC1-46EE-A1D2-ECD9DD7B9A7B}" type="pres">
      <dgm:prSet presAssocID="{8DC086F7-7D24-4E70-B813-415022122BFE}" presName="sibTrans" presStyleCnt="0"/>
      <dgm:spPr/>
    </dgm:pt>
    <dgm:pt modelId="{D9D66BC1-9A70-4B7E-B422-89686F365E2D}" type="pres">
      <dgm:prSet presAssocID="{A280BF7C-5847-44BD-A3C3-873A9722D5FA}" presName="textNode" presStyleLbl="node1" presStyleIdx="1" presStyleCnt="5">
        <dgm:presLayoutVars>
          <dgm:bulletEnabled val="1"/>
        </dgm:presLayoutVars>
      </dgm:prSet>
      <dgm:spPr/>
      <dgm:t>
        <a:bodyPr/>
        <a:lstStyle/>
        <a:p>
          <a:endParaRPr lang="en-US"/>
        </a:p>
      </dgm:t>
    </dgm:pt>
    <dgm:pt modelId="{ED8FF4FC-0C66-41FC-A684-BCA62712E983}" type="pres">
      <dgm:prSet presAssocID="{0E9B125A-917F-4952-8D39-E631CEF04A2D}" presName="sibTrans" presStyleCnt="0"/>
      <dgm:spPr/>
    </dgm:pt>
    <dgm:pt modelId="{F418F426-6035-4590-9581-F35CE0F731D2}" type="pres">
      <dgm:prSet presAssocID="{E0B9598E-294D-45BF-AD3D-251ADB2136D8}" presName="textNode" presStyleLbl="node1" presStyleIdx="2" presStyleCnt="5">
        <dgm:presLayoutVars>
          <dgm:bulletEnabled val="1"/>
        </dgm:presLayoutVars>
      </dgm:prSet>
      <dgm:spPr/>
      <dgm:t>
        <a:bodyPr/>
        <a:lstStyle/>
        <a:p>
          <a:endParaRPr lang="en-US"/>
        </a:p>
      </dgm:t>
    </dgm:pt>
    <dgm:pt modelId="{2CDDF5F9-D724-4D84-96A3-14991F3FACBD}" type="pres">
      <dgm:prSet presAssocID="{6B43DBEA-FAA1-4596-A4FE-71A1889A1924}" presName="sibTrans" presStyleCnt="0"/>
      <dgm:spPr/>
    </dgm:pt>
    <dgm:pt modelId="{2608C94F-A3D9-4A17-B4FF-2511356E2FCE}" type="pres">
      <dgm:prSet presAssocID="{4FA66BAE-138A-4F81-ADF6-F3747DF8F0C6}" presName="textNode" presStyleLbl="node1" presStyleIdx="3" presStyleCnt="5">
        <dgm:presLayoutVars>
          <dgm:bulletEnabled val="1"/>
        </dgm:presLayoutVars>
      </dgm:prSet>
      <dgm:spPr/>
      <dgm:t>
        <a:bodyPr/>
        <a:lstStyle/>
        <a:p>
          <a:endParaRPr lang="en-US"/>
        </a:p>
      </dgm:t>
    </dgm:pt>
    <dgm:pt modelId="{4D99C95E-4527-469E-956F-E26237689CE9}" type="pres">
      <dgm:prSet presAssocID="{9A770133-4BCE-49DD-8A3D-B7CA589F6AE5}" presName="sibTrans" presStyleCnt="0"/>
      <dgm:spPr/>
    </dgm:pt>
    <dgm:pt modelId="{18E7B22B-541A-43EC-8D8D-78B8FB5A3DED}" type="pres">
      <dgm:prSet presAssocID="{8FE29077-062A-4C81-A26F-4818B9335C24}" presName="textNode" presStyleLbl="node1" presStyleIdx="4" presStyleCnt="5">
        <dgm:presLayoutVars>
          <dgm:bulletEnabled val="1"/>
        </dgm:presLayoutVars>
      </dgm:prSet>
      <dgm:spPr/>
      <dgm:t>
        <a:bodyPr/>
        <a:lstStyle/>
        <a:p>
          <a:endParaRPr lang="en-US"/>
        </a:p>
      </dgm:t>
    </dgm:pt>
  </dgm:ptLst>
  <dgm:cxnLst>
    <dgm:cxn modelId="{24249ED5-70B9-4CAD-8680-CFF974E43212}" srcId="{FEEFBCF4-140B-407D-A816-5920252BF26D}" destId="{E0B9598E-294D-45BF-AD3D-251ADB2136D8}" srcOrd="2" destOrd="0" parTransId="{17A51030-628E-40AE-B7DD-EF1D68437CE0}" sibTransId="{6B43DBEA-FAA1-4596-A4FE-71A1889A1924}"/>
    <dgm:cxn modelId="{DF82A8AD-8EAF-4D3A-BCA6-5ACC1199F032}" srcId="{8FE29077-062A-4C81-A26F-4818B9335C24}" destId="{7B183F36-049C-4306-B539-A8515C2E8C5F}" srcOrd="0" destOrd="0" parTransId="{2A8CCB15-87A4-42D5-987A-8863A0887993}" sibTransId="{C2678C7D-EA20-48FB-9817-2598BA5CD052}"/>
    <dgm:cxn modelId="{8C6EEA16-A088-43D0-93D4-1D7C0D4534E6}" type="presOf" srcId="{8FE29077-062A-4C81-A26F-4818B9335C24}" destId="{18E7B22B-541A-43EC-8D8D-78B8FB5A3DED}" srcOrd="0" destOrd="0" presId="urn:microsoft.com/office/officeart/2005/8/layout/hProcess9"/>
    <dgm:cxn modelId="{A8395967-D05E-4B1F-9E75-30B46685A5F7}" srcId="{7C309137-422B-4A36-9BAB-CCFCFC837366}" destId="{B9E0BACD-DF41-495E-A9C7-692D7DA41505}" srcOrd="0" destOrd="0" parTransId="{C66A49AD-9C60-4E73-8943-74D69A7E911B}" sibTransId="{B1200BAD-322E-4D9D-8CDD-4E8AC5DB091A}"/>
    <dgm:cxn modelId="{2B87C631-F893-49C7-873D-411262CAA9FE}" type="presOf" srcId="{A2180802-270D-43DD-822A-B15AA830FF18}" destId="{F418F426-6035-4590-9581-F35CE0F731D2}" srcOrd="0" destOrd="1" presId="urn:microsoft.com/office/officeart/2005/8/layout/hProcess9"/>
    <dgm:cxn modelId="{C75541F2-5BCA-4030-9D65-8C9C34F333B0}" type="presOf" srcId="{B9E0BACD-DF41-495E-A9C7-692D7DA41505}" destId="{C194D6BC-C2DB-418B-9489-C70A22B8FEE7}" srcOrd="0" destOrd="1" presId="urn:microsoft.com/office/officeart/2005/8/layout/hProcess9"/>
    <dgm:cxn modelId="{8D4F108D-AAA1-43D0-B261-B073C34F1C9D}" srcId="{FEEFBCF4-140B-407D-A816-5920252BF26D}" destId="{7C309137-422B-4A36-9BAB-CCFCFC837366}" srcOrd="0" destOrd="0" parTransId="{9437FD9E-D482-4976-9F94-B2873269B0BF}" sibTransId="{8DC086F7-7D24-4E70-B813-415022122BFE}"/>
    <dgm:cxn modelId="{41C66F54-FF74-461C-B851-B269B3582F57}" type="presOf" srcId="{64CD4621-08CD-4D77-9F54-7A5733478FE7}" destId="{2608C94F-A3D9-4A17-B4FF-2511356E2FCE}" srcOrd="0" destOrd="1" presId="urn:microsoft.com/office/officeart/2005/8/layout/hProcess9"/>
    <dgm:cxn modelId="{97370990-4BB4-417E-975F-B145CA264250}" type="presOf" srcId="{A280BF7C-5847-44BD-A3C3-873A9722D5FA}" destId="{D9D66BC1-9A70-4B7E-B422-89686F365E2D}" srcOrd="0" destOrd="0" presId="urn:microsoft.com/office/officeart/2005/8/layout/hProcess9"/>
    <dgm:cxn modelId="{E039B6DB-C549-49A5-A5C5-775B3413E3C0}" type="presOf" srcId="{4FA66BAE-138A-4F81-ADF6-F3747DF8F0C6}" destId="{2608C94F-A3D9-4A17-B4FF-2511356E2FCE}" srcOrd="0" destOrd="0" presId="urn:microsoft.com/office/officeart/2005/8/layout/hProcess9"/>
    <dgm:cxn modelId="{B9F68941-796F-4796-926B-3875DD2F279D}" type="presOf" srcId="{E0B9598E-294D-45BF-AD3D-251ADB2136D8}" destId="{F418F426-6035-4590-9581-F35CE0F731D2}" srcOrd="0" destOrd="0" presId="urn:microsoft.com/office/officeart/2005/8/layout/hProcess9"/>
    <dgm:cxn modelId="{F08D89B4-D1FD-4073-B955-DEF97DEE2735}" type="presOf" srcId="{7C309137-422B-4A36-9BAB-CCFCFC837366}" destId="{C194D6BC-C2DB-418B-9489-C70A22B8FEE7}" srcOrd="0" destOrd="0" presId="urn:microsoft.com/office/officeart/2005/8/layout/hProcess9"/>
    <dgm:cxn modelId="{264A9476-85FA-42F7-BC0F-89BAA586AF3B}" type="presOf" srcId="{F941A3F6-20EC-4187-8256-6192E95D9AEE}" destId="{D9D66BC1-9A70-4B7E-B422-89686F365E2D}" srcOrd="0" destOrd="1" presId="urn:microsoft.com/office/officeart/2005/8/layout/hProcess9"/>
    <dgm:cxn modelId="{6D4F8B26-8C40-45BF-8CFC-E8198B23EA97}" srcId="{FEEFBCF4-140B-407D-A816-5920252BF26D}" destId="{4FA66BAE-138A-4F81-ADF6-F3747DF8F0C6}" srcOrd="3" destOrd="0" parTransId="{DC400C6E-9398-4E98-BB26-658916A0922B}" sibTransId="{9A770133-4BCE-49DD-8A3D-B7CA589F6AE5}"/>
    <dgm:cxn modelId="{F529967A-96FB-4578-A328-9E38BB70F971}" srcId="{4FA66BAE-138A-4F81-ADF6-F3747DF8F0C6}" destId="{64CD4621-08CD-4D77-9F54-7A5733478FE7}" srcOrd="0" destOrd="0" parTransId="{AA8D7135-DBBC-4F48-94CF-3B17463A7AF4}" sibTransId="{52509F49-9F8E-42E4-A1D9-018CF35CE446}"/>
    <dgm:cxn modelId="{3C3C7BA5-2E7A-40AC-B9CA-630CB246E378}" srcId="{FEEFBCF4-140B-407D-A816-5920252BF26D}" destId="{8FE29077-062A-4C81-A26F-4818B9335C24}" srcOrd="4" destOrd="0" parTransId="{2B74DCDA-5325-4A4B-BC8B-54433417012C}" sibTransId="{97CA606F-434D-4C79-B1E8-73C2B2BBC1B9}"/>
    <dgm:cxn modelId="{9C08B03C-87DC-4023-A2C6-7254FA714A45}" type="presOf" srcId="{7B183F36-049C-4306-B539-A8515C2E8C5F}" destId="{18E7B22B-541A-43EC-8D8D-78B8FB5A3DED}" srcOrd="0" destOrd="1" presId="urn:microsoft.com/office/officeart/2005/8/layout/hProcess9"/>
    <dgm:cxn modelId="{C937C9BB-083E-4567-AF02-59606B4274AF}" srcId="{E0B9598E-294D-45BF-AD3D-251ADB2136D8}" destId="{A2180802-270D-43DD-822A-B15AA830FF18}" srcOrd="0" destOrd="0" parTransId="{99F5FE8D-7AEE-40D2-971C-BA0564A8DF5A}" sibTransId="{D858813B-EE97-4176-A9D5-7D8535171CEB}"/>
    <dgm:cxn modelId="{E08F5AF2-7531-47F5-AB9D-0C72B4EE4FEE}" srcId="{FEEFBCF4-140B-407D-A816-5920252BF26D}" destId="{A280BF7C-5847-44BD-A3C3-873A9722D5FA}" srcOrd="1" destOrd="0" parTransId="{49563206-008E-4356-8C45-22A7485DE639}" sibTransId="{0E9B125A-917F-4952-8D39-E631CEF04A2D}"/>
    <dgm:cxn modelId="{E4B717AE-A38F-4F4D-A48B-46E03E31D856}" type="presOf" srcId="{FEEFBCF4-140B-407D-A816-5920252BF26D}" destId="{5BCF4330-4CF8-497C-A38A-9FF06E5642F7}" srcOrd="0" destOrd="0" presId="urn:microsoft.com/office/officeart/2005/8/layout/hProcess9"/>
    <dgm:cxn modelId="{07E87D31-3F6C-4D5F-A7C6-33901B0F8228}" srcId="{A280BF7C-5847-44BD-A3C3-873A9722D5FA}" destId="{F941A3F6-20EC-4187-8256-6192E95D9AEE}" srcOrd="0" destOrd="0" parTransId="{F9F14815-24A2-482D-BA05-964E42DCD56D}" sibTransId="{26D6F955-C924-486A-8788-BB0AD727E4E2}"/>
    <dgm:cxn modelId="{CAA4A449-E444-4C43-A551-6017F3DD949F}" type="presParOf" srcId="{5BCF4330-4CF8-497C-A38A-9FF06E5642F7}" destId="{5F0FB98E-762C-4047-AD30-849C305D98CD}" srcOrd="0" destOrd="0" presId="urn:microsoft.com/office/officeart/2005/8/layout/hProcess9"/>
    <dgm:cxn modelId="{6A32FB71-6E5A-42C3-9EE2-D7491AD9579D}" type="presParOf" srcId="{5BCF4330-4CF8-497C-A38A-9FF06E5642F7}" destId="{375B57E4-72E6-4DB3-9165-D0D2E4721B70}" srcOrd="1" destOrd="0" presId="urn:microsoft.com/office/officeart/2005/8/layout/hProcess9"/>
    <dgm:cxn modelId="{F41553DB-ACCD-40EC-A4D5-487CB415B026}" type="presParOf" srcId="{375B57E4-72E6-4DB3-9165-D0D2E4721B70}" destId="{C194D6BC-C2DB-418B-9489-C70A22B8FEE7}" srcOrd="0" destOrd="0" presId="urn:microsoft.com/office/officeart/2005/8/layout/hProcess9"/>
    <dgm:cxn modelId="{81FC4ABC-E69D-48CB-820F-447ED3D4D9F2}" type="presParOf" srcId="{375B57E4-72E6-4DB3-9165-D0D2E4721B70}" destId="{8A466F22-ABC1-46EE-A1D2-ECD9DD7B9A7B}" srcOrd="1" destOrd="0" presId="urn:microsoft.com/office/officeart/2005/8/layout/hProcess9"/>
    <dgm:cxn modelId="{3B75FBCA-E81A-4EAD-84BD-23AD1CDE7989}" type="presParOf" srcId="{375B57E4-72E6-4DB3-9165-D0D2E4721B70}" destId="{D9D66BC1-9A70-4B7E-B422-89686F365E2D}" srcOrd="2" destOrd="0" presId="urn:microsoft.com/office/officeart/2005/8/layout/hProcess9"/>
    <dgm:cxn modelId="{F6EC7FF9-053E-4E8E-9C82-F94BD4959593}" type="presParOf" srcId="{375B57E4-72E6-4DB3-9165-D0D2E4721B70}" destId="{ED8FF4FC-0C66-41FC-A684-BCA62712E983}" srcOrd="3" destOrd="0" presId="urn:microsoft.com/office/officeart/2005/8/layout/hProcess9"/>
    <dgm:cxn modelId="{2650A462-4C92-4646-952E-3AB324173DE9}" type="presParOf" srcId="{375B57E4-72E6-4DB3-9165-D0D2E4721B70}" destId="{F418F426-6035-4590-9581-F35CE0F731D2}" srcOrd="4" destOrd="0" presId="urn:microsoft.com/office/officeart/2005/8/layout/hProcess9"/>
    <dgm:cxn modelId="{7C89B2C6-A5CA-4DCF-971A-B81C1BF67F92}" type="presParOf" srcId="{375B57E4-72E6-4DB3-9165-D0D2E4721B70}" destId="{2CDDF5F9-D724-4D84-96A3-14991F3FACBD}" srcOrd="5" destOrd="0" presId="urn:microsoft.com/office/officeart/2005/8/layout/hProcess9"/>
    <dgm:cxn modelId="{ECBE5C79-D9E2-4215-A0B8-39E720E6CEDD}" type="presParOf" srcId="{375B57E4-72E6-4DB3-9165-D0D2E4721B70}" destId="{2608C94F-A3D9-4A17-B4FF-2511356E2FCE}" srcOrd="6" destOrd="0" presId="urn:microsoft.com/office/officeart/2005/8/layout/hProcess9"/>
    <dgm:cxn modelId="{5379DA6E-75B9-48A4-AD7E-5FD7AA137FB8}" type="presParOf" srcId="{375B57E4-72E6-4DB3-9165-D0D2E4721B70}" destId="{4D99C95E-4527-469E-956F-E26237689CE9}" srcOrd="7" destOrd="0" presId="urn:microsoft.com/office/officeart/2005/8/layout/hProcess9"/>
    <dgm:cxn modelId="{8BF908AD-7115-4AD9-B41C-BD7DB6BB7ED1}" type="presParOf" srcId="{375B57E4-72E6-4DB3-9165-D0D2E4721B70}" destId="{18E7B22B-541A-43EC-8D8D-78B8FB5A3DED}"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0FB98E-762C-4047-AD30-849C305D98CD}">
      <dsp:nvSpPr>
        <dsp:cNvPr id="0" name=""/>
        <dsp:cNvSpPr/>
      </dsp:nvSpPr>
      <dsp:spPr>
        <a:xfrm>
          <a:off x="685799" y="0"/>
          <a:ext cx="7772400" cy="2874722"/>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94D6BC-C2DB-418B-9489-C70A22B8FEE7}">
      <dsp:nvSpPr>
        <dsp:cNvPr id="0" name=""/>
        <dsp:cNvSpPr/>
      </dsp:nvSpPr>
      <dsp:spPr>
        <a:xfrm>
          <a:off x="2678" y="862416"/>
          <a:ext cx="1612701" cy="1149889"/>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a:t>Literature Review</a:t>
          </a:r>
        </a:p>
        <a:p>
          <a:pPr marL="114300" lvl="1" indent="-114300" algn="l" defTabSz="533400">
            <a:lnSpc>
              <a:spcPct val="90000"/>
            </a:lnSpc>
            <a:spcBef>
              <a:spcPct val="0"/>
            </a:spcBef>
            <a:spcAft>
              <a:spcPct val="15000"/>
            </a:spcAft>
            <a:buChar char="••"/>
          </a:pPr>
          <a:r>
            <a:rPr lang="en-US" sz="1200" kern="1200" dirty="0"/>
            <a:t>Year One</a:t>
          </a:r>
        </a:p>
      </dsp:txBody>
      <dsp:txXfrm>
        <a:off x="58811" y="918549"/>
        <a:ext cx="1500435" cy="1037623"/>
      </dsp:txXfrm>
    </dsp:sp>
    <dsp:sp modelId="{D9D66BC1-9A70-4B7E-B422-89686F365E2D}">
      <dsp:nvSpPr>
        <dsp:cNvPr id="0" name=""/>
        <dsp:cNvSpPr/>
      </dsp:nvSpPr>
      <dsp:spPr>
        <a:xfrm>
          <a:off x="1884164" y="862416"/>
          <a:ext cx="1612701" cy="1149889"/>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a:t>System Modeling</a:t>
          </a:r>
        </a:p>
        <a:p>
          <a:pPr marL="114300" lvl="1" indent="-114300" algn="l" defTabSz="533400">
            <a:lnSpc>
              <a:spcPct val="90000"/>
            </a:lnSpc>
            <a:spcBef>
              <a:spcPct val="0"/>
            </a:spcBef>
            <a:spcAft>
              <a:spcPct val="15000"/>
            </a:spcAft>
            <a:buChar char="••"/>
          </a:pPr>
          <a:r>
            <a:rPr lang="en-US" sz="1200" kern="1200" dirty="0"/>
            <a:t>Year Two</a:t>
          </a:r>
        </a:p>
      </dsp:txBody>
      <dsp:txXfrm>
        <a:off x="1940297" y="918549"/>
        <a:ext cx="1500435" cy="1037623"/>
      </dsp:txXfrm>
    </dsp:sp>
    <dsp:sp modelId="{F418F426-6035-4590-9581-F35CE0F731D2}">
      <dsp:nvSpPr>
        <dsp:cNvPr id="0" name=""/>
        <dsp:cNvSpPr/>
      </dsp:nvSpPr>
      <dsp:spPr>
        <a:xfrm>
          <a:off x="3765649" y="862416"/>
          <a:ext cx="1612701" cy="1149889"/>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a:t>Model Verification/ Validation</a:t>
          </a:r>
        </a:p>
        <a:p>
          <a:pPr marL="114300" lvl="1" indent="-114300" algn="l" defTabSz="533400">
            <a:lnSpc>
              <a:spcPct val="90000"/>
            </a:lnSpc>
            <a:spcBef>
              <a:spcPct val="0"/>
            </a:spcBef>
            <a:spcAft>
              <a:spcPct val="15000"/>
            </a:spcAft>
            <a:buChar char="••"/>
          </a:pPr>
          <a:r>
            <a:rPr lang="en-US" sz="1200" kern="1200" dirty="0"/>
            <a:t>Year Three</a:t>
          </a:r>
        </a:p>
      </dsp:txBody>
      <dsp:txXfrm>
        <a:off x="3821782" y="918549"/>
        <a:ext cx="1500435" cy="1037623"/>
      </dsp:txXfrm>
    </dsp:sp>
    <dsp:sp modelId="{2608C94F-A3D9-4A17-B4FF-2511356E2FCE}">
      <dsp:nvSpPr>
        <dsp:cNvPr id="0" name=""/>
        <dsp:cNvSpPr/>
      </dsp:nvSpPr>
      <dsp:spPr>
        <a:xfrm>
          <a:off x="5647134" y="862416"/>
          <a:ext cx="1612701" cy="1149889"/>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a:t>Prototyping and Hardware</a:t>
          </a:r>
        </a:p>
        <a:p>
          <a:pPr marL="114300" lvl="1" indent="-114300" algn="l" defTabSz="533400">
            <a:lnSpc>
              <a:spcPct val="90000"/>
            </a:lnSpc>
            <a:spcBef>
              <a:spcPct val="0"/>
            </a:spcBef>
            <a:spcAft>
              <a:spcPct val="15000"/>
            </a:spcAft>
            <a:buChar char="••"/>
          </a:pPr>
          <a:r>
            <a:rPr lang="en-US" sz="1200" kern="1200" dirty="0"/>
            <a:t>Year Four</a:t>
          </a:r>
        </a:p>
      </dsp:txBody>
      <dsp:txXfrm>
        <a:off x="5703267" y="918549"/>
        <a:ext cx="1500435" cy="1037623"/>
      </dsp:txXfrm>
    </dsp:sp>
    <dsp:sp modelId="{18E7B22B-541A-43EC-8D8D-78B8FB5A3DED}">
      <dsp:nvSpPr>
        <dsp:cNvPr id="0" name=""/>
        <dsp:cNvSpPr/>
      </dsp:nvSpPr>
      <dsp:spPr>
        <a:xfrm>
          <a:off x="7528619" y="862416"/>
          <a:ext cx="1612701" cy="1149889"/>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a:t>Finalize System</a:t>
          </a:r>
        </a:p>
        <a:p>
          <a:pPr marL="114300" lvl="1" indent="-114300" algn="l" defTabSz="533400">
            <a:lnSpc>
              <a:spcPct val="90000"/>
            </a:lnSpc>
            <a:spcBef>
              <a:spcPct val="0"/>
            </a:spcBef>
            <a:spcAft>
              <a:spcPct val="15000"/>
            </a:spcAft>
            <a:buChar char="••"/>
          </a:pPr>
          <a:r>
            <a:rPr lang="en-US" sz="1200" kern="1200" dirty="0"/>
            <a:t>Year Five</a:t>
          </a:r>
        </a:p>
      </dsp:txBody>
      <dsp:txXfrm>
        <a:off x="7584752" y="918549"/>
        <a:ext cx="1500435" cy="103762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474" name="Rectangle 2"/>
          <p:cNvSpPr>
            <a:spLocks noGrp="1" noChangeArrowheads="1"/>
          </p:cNvSpPr>
          <p:nvPr>
            <p:ph type="hdr" sz="quarter"/>
          </p:nvPr>
        </p:nvSpPr>
        <p:spPr bwMode="auto">
          <a:xfrm>
            <a:off x="0" y="0"/>
            <a:ext cx="3005138" cy="460375"/>
          </a:xfrm>
          <a:prstGeom prst="rect">
            <a:avLst/>
          </a:prstGeom>
          <a:noFill/>
          <a:ln w="9525">
            <a:noFill/>
            <a:miter lim="800000"/>
            <a:headEnd/>
            <a:tailEnd/>
          </a:ln>
          <a:effectLst/>
        </p:spPr>
        <p:txBody>
          <a:bodyPr vert="horz" wrap="square" lIns="92366" tIns="46182" rIns="92366" bIns="46182" numCol="1" anchor="t" anchorCtr="0" compatLnSpc="1">
            <a:prstTxWarp prst="textNoShape">
              <a:avLst/>
            </a:prstTxWarp>
          </a:bodyPr>
          <a:lstStyle>
            <a:lvl1pPr defTabSz="925413">
              <a:defRPr sz="1200"/>
            </a:lvl1pPr>
          </a:lstStyle>
          <a:p>
            <a:pPr>
              <a:defRPr/>
            </a:pPr>
            <a:endParaRPr lang="en-US"/>
          </a:p>
        </p:txBody>
      </p:sp>
      <p:sp>
        <p:nvSpPr>
          <p:cNvPr id="105475" name="Rectangle 3"/>
          <p:cNvSpPr>
            <a:spLocks noGrp="1" noChangeArrowheads="1"/>
          </p:cNvSpPr>
          <p:nvPr>
            <p:ph type="dt" sz="quarter" idx="1"/>
          </p:nvPr>
        </p:nvSpPr>
        <p:spPr bwMode="auto">
          <a:xfrm>
            <a:off x="3929063" y="0"/>
            <a:ext cx="3005137" cy="460375"/>
          </a:xfrm>
          <a:prstGeom prst="rect">
            <a:avLst/>
          </a:prstGeom>
          <a:noFill/>
          <a:ln w="9525">
            <a:noFill/>
            <a:miter lim="800000"/>
            <a:headEnd/>
            <a:tailEnd/>
          </a:ln>
          <a:effectLst/>
        </p:spPr>
        <p:txBody>
          <a:bodyPr vert="horz" wrap="square" lIns="92366" tIns="46182" rIns="92366" bIns="46182" numCol="1" anchor="t" anchorCtr="0" compatLnSpc="1">
            <a:prstTxWarp prst="textNoShape">
              <a:avLst/>
            </a:prstTxWarp>
          </a:bodyPr>
          <a:lstStyle>
            <a:lvl1pPr algn="r" defTabSz="925413">
              <a:defRPr sz="1200"/>
            </a:lvl1pPr>
          </a:lstStyle>
          <a:p>
            <a:pPr>
              <a:defRPr/>
            </a:pPr>
            <a:endParaRPr lang="en-US"/>
          </a:p>
        </p:txBody>
      </p:sp>
      <p:sp>
        <p:nvSpPr>
          <p:cNvPr id="105476" name="Rectangle 4"/>
          <p:cNvSpPr>
            <a:spLocks noGrp="1" noChangeArrowheads="1"/>
          </p:cNvSpPr>
          <p:nvPr>
            <p:ph type="ftr" sz="quarter" idx="2"/>
          </p:nvPr>
        </p:nvSpPr>
        <p:spPr bwMode="auto">
          <a:xfrm>
            <a:off x="0" y="8772525"/>
            <a:ext cx="3005138" cy="460375"/>
          </a:xfrm>
          <a:prstGeom prst="rect">
            <a:avLst/>
          </a:prstGeom>
          <a:noFill/>
          <a:ln w="9525">
            <a:noFill/>
            <a:miter lim="800000"/>
            <a:headEnd/>
            <a:tailEnd/>
          </a:ln>
          <a:effectLst/>
        </p:spPr>
        <p:txBody>
          <a:bodyPr vert="horz" wrap="square" lIns="92366" tIns="46182" rIns="92366" bIns="46182" numCol="1" anchor="b" anchorCtr="0" compatLnSpc="1">
            <a:prstTxWarp prst="textNoShape">
              <a:avLst/>
            </a:prstTxWarp>
          </a:bodyPr>
          <a:lstStyle>
            <a:lvl1pPr defTabSz="925413">
              <a:defRPr sz="1200"/>
            </a:lvl1pPr>
          </a:lstStyle>
          <a:p>
            <a:pPr>
              <a:defRPr/>
            </a:pPr>
            <a:endParaRPr lang="en-US"/>
          </a:p>
        </p:txBody>
      </p:sp>
      <p:sp>
        <p:nvSpPr>
          <p:cNvPr id="105477" name="Rectangle 5"/>
          <p:cNvSpPr>
            <a:spLocks noGrp="1" noChangeArrowheads="1"/>
          </p:cNvSpPr>
          <p:nvPr>
            <p:ph type="sldNum" sz="quarter" idx="3"/>
          </p:nvPr>
        </p:nvSpPr>
        <p:spPr bwMode="auto">
          <a:xfrm>
            <a:off x="3929063" y="8772525"/>
            <a:ext cx="3005137" cy="460375"/>
          </a:xfrm>
          <a:prstGeom prst="rect">
            <a:avLst/>
          </a:prstGeom>
          <a:noFill/>
          <a:ln w="9525">
            <a:noFill/>
            <a:miter lim="800000"/>
            <a:headEnd/>
            <a:tailEnd/>
          </a:ln>
          <a:effectLst/>
        </p:spPr>
        <p:txBody>
          <a:bodyPr vert="horz" wrap="square" lIns="92366" tIns="46182" rIns="92366" bIns="46182" numCol="1" anchor="b" anchorCtr="0" compatLnSpc="1">
            <a:prstTxWarp prst="textNoShape">
              <a:avLst/>
            </a:prstTxWarp>
          </a:bodyPr>
          <a:lstStyle>
            <a:lvl1pPr algn="r" defTabSz="925413">
              <a:defRPr sz="1200"/>
            </a:lvl1pPr>
          </a:lstStyle>
          <a:p>
            <a:pPr>
              <a:defRPr/>
            </a:pPr>
            <a:fld id="{CA85EBD1-8360-4971-AB02-806C1BB79AB5}" type="slidenum">
              <a:rPr lang="en-US"/>
              <a:pPr>
                <a:defRPr/>
              </a:pPr>
              <a:t>‹#›</a:t>
            </a:fld>
            <a:endParaRPr lang="en-US"/>
          </a:p>
        </p:txBody>
      </p:sp>
    </p:spTree>
    <p:extLst>
      <p:ext uri="{BB962C8B-B14F-4D97-AF65-F5344CB8AC3E}">
        <p14:creationId xmlns:p14="http://schemas.microsoft.com/office/powerpoint/2010/main" val="2877066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0"/>
            <a:ext cx="3005138" cy="460375"/>
          </a:xfrm>
          <a:prstGeom prst="rect">
            <a:avLst/>
          </a:prstGeom>
          <a:noFill/>
          <a:ln w="9525">
            <a:noFill/>
            <a:miter lim="800000"/>
            <a:headEnd/>
            <a:tailEnd/>
          </a:ln>
          <a:effectLst/>
        </p:spPr>
        <p:txBody>
          <a:bodyPr vert="horz" wrap="square" lIns="91496" tIns="45749" rIns="91496" bIns="45749" numCol="1" anchor="t" anchorCtr="0" compatLnSpc="1">
            <a:prstTxWarp prst="textNoShape">
              <a:avLst/>
            </a:prstTxWarp>
          </a:bodyPr>
          <a:lstStyle>
            <a:lvl1pPr defTabSz="917421" eaLnBrk="1" hangingPunct="1">
              <a:defRPr sz="1200"/>
            </a:lvl1pPr>
          </a:lstStyle>
          <a:p>
            <a:pPr>
              <a:defRPr/>
            </a:pPr>
            <a:endParaRPr lang="en-US"/>
          </a:p>
        </p:txBody>
      </p:sp>
      <p:sp>
        <p:nvSpPr>
          <p:cNvPr id="106499" name="Rectangle 3"/>
          <p:cNvSpPr>
            <a:spLocks noGrp="1" noChangeArrowheads="1"/>
          </p:cNvSpPr>
          <p:nvPr>
            <p:ph type="dt" idx="1"/>
          </p:nvPr>
        </p:nvSpPr>
        <p:spPr bwMode="auto">
          <a:xfrm>
            <a:off x="3927475" y="0"/>
            <a:ext cx="3005138" cy="460375"/>
          </a:xfrm>
          <a:prstGeom prst="rect">
            <a:avLst/>
          </a:prstGeom>
          <a:noFill/>
          <a:ln w="9525">
            <a:noFill/>
            <a:miter lim="800000"/>
            <a:headEnd/>
            <a:tailEnd/>
          </a:ln>
          <a:effectLst/>
        </p:spPr>
        <p:txBody>
          <a:bodyPr vert="horz" wrap="square" lIns="91496" tIns="45749" rIns="91496" bIns="45749" numCol="1" anchor="t" anchorCtr="0" compatLnSpc="1">
            <a:prstTxWarp prst="textNoShape">
              <a:avLst/>
            </a:prstTxWarp>
          </a:bodyPr>
          <a:lstStyle>
            <a:lvl1pPr algn="r" defTabSz="917421" eaLnBrk="1" hangingPunct="1">
              <a:defRPr sz="1200"/>
            </a:lvl1pPr>
          </a:lstStyle>
          <a:p>
            <a:pPr>
              <a:defRPr/>
            </a:pPr>
            <a:endParaRPr lang="en-US"/>
          </a:p>
        </p:txBody>
      </p:sp>
      <p:sp>
        <p:nvSpPr>
          <p:cNvPr id="23556" name="Rectangle 4"/>
          <p:cNvSpPr>
            <a:spLocks noGrp="1" noRot="1" noChangeAspect="1" noChangeArrowheads="1" noTextEdit="1"/>
          </p:cNvSpPr>
          <p:nvPr>
            <p:ph type="sldImg" idx="2"/>
          </p:nvPr>
        </p:nvSpPr>
        <p:spPr bwMode="auto">
          <a:xfrm>
            <a:off x="1160463" y="693738"/>
            <a:ext cx="4614862" cy="34607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501" name="Rectangle 5"/>
          <p:cNvSpPr>
            <a:spLocks noGrp="1" noChangeArrowheads="1"/>
          </p:cNvSpPr>
          <p:nvPr>
            <p:ph type="body" sz="quarter" idx="3"/>
          </p:nvPr>
        </p:nvSpPr>
        <p:spPr bwMode="auto">
          <a:xfrm>
            <a:off x="693738" y="4386263"/>
            <a:ext cx="5546725" cy="4152900"/>
          </a:xfrm>
          <a:prstGeom prst="rect">
            <a:avLst/>
          </a:prstGeom>
          <a:noFill/>
          <a:ln w="9525">
            <a:noFill/>
            <a:miter lim="800000"/>
            <a:headEnd/>
            <a:tailEnd/>
          </a:ln>
          <a:effectLst/>
        </p:spPr>
        <p:txBody>
          <a:bodyPr vert="horz" wrap="square" lIns="91496" tIns="45749" rIns="91496" bIns="4574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6502" name="Rectangle 6"/>
          <p:cNvSpPr>
            <a:spLocks noGrp="1" noChangeArrowheads="1"/>
          </p:cNvSpPr>
          <p:nvPr>
            <p:ph type="ftr" sz="quarter" idx="4"/>
          </p:nvPr>
        </p:nvSpPr>
        <p:spPr bwMode="auto">
          <a:xfrm>
            <a:off x="0" y="8770938"/>
            <a:ext cx="3005138" cy="460375"/>
          </a:xfrm>
          <a:prstGeom prst="rect">
            <a:avLst/>
          </a:prstGeom>
          <a:noFill/>
          <a:ln w="9525">
            <a:noFill/>
            <a:miter lim="800000"/>
            <a:headEnd/>
            <a:tailEnd/>
          </a:ln>
          <a:effectLst/>
        </p:spPr>
        <p:txBody>
          <a:bodyPr vert="horz" wrap="square" lIns="91496" tIns="45749" rIns="91496" bIns="45749" numCol="1" anchor="b" anchorCtr="0" compatLnSpc="1">
            <a:prstTxWarp prst="textNoShape">
              <a:avLst/>
            </a:prstTxWarp>
          </a:bodyPr>
          <a:lstStyle>
            <a:lvl1pPr defTabSz="917421" eaLnBrk="1" hangingPunct="1">
              <a:defRPr sz="1200"/>
            </a:lvl1pPr>
          </a:lstStyle>
          <a:p>
            <a:pPr>
              <a:defRPr/>
            </a:pPr>
            <a:endParaRPr lang="en-US"/>
          </a:p>
        </p:txBody>
      </p:sp>
      <p:sp>
        <p:nvSpPr>
          <p:cNvPr id="106503" name="Rectangle 7"/>
          <p:cNvSpPr>
            <a:spLocks noGrp="1" noChangeArrowheads="1"/>
          </p:cNvSpPr>
          <p:nvPr>
            <p:ph type="sldNum" sz="quarter" idx="5"/>
          </p:nvPr>
        </p:nvSpPr>
        <p:spPr bwMode="auto">
          <a:xfrm>
            <a:off x="3927475" y="8770938"/>
            <a:ext cx="3005138" cy="460375"/>
          </a:xfrm>
          <a:prstGeom prst="rect">
            <a:avLst/>
          </a:prstGeom>
          <a:noFill/>
          <a:ln w="9525">
            <a:noFill/>
            <a:miter lim="800000"/>
            <a:headEnd/>
            <a:tailEnd/>
          </a:ln>
          <a:effectLst/>
        </p:spPr>
        <p:txBody>
          <a:bodyPr vert="horz" wrap="square" lIns="91496" tIns="45749" rIns="91496" bIns="45749" numCol="1" anchor="b" anchorCtr="0" compatLnSpc="1">
            <a:prstTxWarp prst="textNoShape">
              <a:avLst/>
            </a:prstTxWarp>
          </a:bodyPr>
          <a:lstStyle>
            <a:lvl1pPr algn="r" defTabSz="917421" eaLnBrk="1" hangingPunct="1">
              <a:defRPr sz="1200"/>
            </a:lvl1pPr>
          </a:lstStyle>
          <a:p>
            <a:pPr>
              <a:defRPr/>
            </a:pPr>
            <a:fld id="{1173D4E6-5411-4646-A04A-D6E513EF5E48}" type="slidenum">
              <a:rPr lang="en-US"/>
              <a:pPr>
                <a:defRPr/>
              </a:pPr>
              <a:t>‹#›</a:t>
            </a:fld>
            <a:endParaRPr lang="en-US"/>
          </a:p>
        </p:txBody>
      </p:sp>
    </p:spTree>
    <p:extLst>
      <p:ext uri="{BB962C8B-B14F-4D97-AF65-F5344CB8AC3E}">
        <p14:creationId xmlns:p14="http://schemas.microsoft.com/office/powerpoint/2010/main" val="373385022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a:solidFill>
                  <a:schemeClr val="tx1"/>
                </a:solidFill>
                <a:latin typeface="Arial" charset="0"/>
              </a:defRPr>
            </a:lvl1pPr>
            <a:lvl2pPr marL="742950" indent="-285750" defTabSz="915988">
              <a:defRPr>
                <a:solidFill>
                  <a:schemeClr val="tx1"/>
                </a:solidFill>
                <a:latin typeface="Arial" charset="0"/>
              </a:defRPr>
            </a:lvl2pPr>
            <a:lvl3pPr marL="1143000" indent="-228600" defTabSz="915988">
              <a:defRPr>
                <a:solidFill>
                  <a:schemeClr val="tx1"/>
                </a:solidFill>
                <a:latin typeface="Arial" charset="0"/>
              </a:defRPr>
            </a:lvl3pPr>
            <a:lvl4pPr marL="1600200" indent="-228600" defTabSz="915988">
              <a:defRPr>
                <a:solidFill>
                  <a:schemeClr val="tx1"/>
                </a:solidFill>
                <a:latin typeface="Arial" charset="0"/>
              </a:defRPr>
            </a:lvl4pPr>
            <a:lvl5pPr marL="2057400" indent="-228600" defTabSz="915988">
              <a:defRPr>
                <a:solidFill>
                  <a:schemeClr val="tx1"/>
                </a:solidFill>
                <a:latin typeface="Arial" charset="0"/>
              </a:defRPr>
            </a:lvl5pPr>
            <a:lvl6pPr marL="2514600" indent="-228600" defTabSz="915988" eaLnBrk="0" fontAlgn="base" hangingPunct="0">
              <a:spcBef>
                <a:spcPct val="0"/>
              </a:spcBef>
              <a:spcAft>
                <a:spcPct val="0"/>
              </a:spcAft>
              <a:defRPr>
                <a:solidFill>
                  <a:schemeClr val="tx1"/>
                </a:solidFill>
                <a:latin typeface="Arial" charset="0"/>
              </a:defRPr>
            </a:lvl6pPr>
            <a:lvl7pPr marL="2971800" indent="-228600" defTabSz="915988" eaLnBrk="0" fontAlgn="base" hangingPunct="0">
              <a:spcBef>
                <a:spcPct val="0"/>
              </a:spcBef>
              <a:spcAft>
                <a:spcPct val="0"/>
              </a:spcAft>
              <a:defRPr>
                <a:solidFill>
                  <a:schemeClr val="tx1"/>
                </a:solidFill>
                <a:latin typeface="Arial" charset="0"/>
              </a:defRPr>
            </a:lvl7pPr>
            <a:lvl8pPr marL="3429000" indent="-228600" defTabSz="915988" eaLnBrk="0" fontAlgn="base" hangingPunct="0">
              <a:spcBef>
                <a:spcPct val="0"/>
              </a:spcBef>
              <a:spcAft>
                <a:spcPct val="0"/>
              </a:spcAft>
              <a:defRPr>
                <a:solidFill>
                  <a:schemeClr val="tx1"/>
                </a:solidFill>
                <a:latin typeface="Arial" charset="0"/>
              </a:defRPr>
            </a:lvl8pPr>
            <a:lvl9pPr marL="3886200" indent="-228600" defTabSz="915988" eaLnBrk="0" fontAlgn="base" hangingPunct="0">
              <a:spcBef>
                <a:spcPct val="0"/>
              </a:spcBef>
              <a:spcAft>
                <a:spcPct val="0"/>
              </a:spcAft>
              <a:defRPr>
                <a:solidFill>
                  <a:schemeClr val="tx1"/>
                </a:solidFill>
                <a:latin typeface="Arial" charset="0"/>
              </a:defRPr>
            </a:lvl9pPr>
          </a:lstStyle>
          <a:p>
            <a:fld id="{37F4F334-556E-4FE3-A398-279AE2827AE8}" type="slidenum">
              <a:rPr lang="en-US" smtClean="0"/>
              <a:pPr/>
              <a:t>1</a:t>
            </a:fld>
            <a:endParaRPr lang="en-US"/>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Breaking</a:t>
            </a:r>
            <a:r>
              <a:rPr lang="en-US" baseline="0" dirty="0"/>
              <a:t> Event</a:t>
            </a:r>
          </a:p>
          <a:p>
            <a:endParaRPr lang="en-US" dirty="0"/>
          </a:p>
          <a:p>
            <a:r>
              <a:rPr lang="en-US" dirty="0"/>
              <a:t>Multiple methods</a:t>
            </a:r>
            <a:r>
              <a:rPr lang="en-US" baseline="0" dirty="0"/>
              <a:t> for determining slope: Fixed ends and weighted average</a:t>
            </a:r>
          </a:p>
          <a:p>
            <a:endParaRPr lang="en-US" baseline="0" dirty="0"/>
          </a:p>
          <a:p>
            <a:r>
              <a:rPr lang="en-US" baseline="0" dirty="0"/>
              <a:t>Average value for friction surface</a:t>
            </a:r>
          </a:p>
          <a:p>
            <a:endParaRPr lang="en-US" baseline="0" dirty="0"/>
          </a:p>
          <a:p>
            <a:r>
              <a:rPr lang="en-US" baseline="0" dirty="0"/>
              <a:t>Transition based on integrated stopping distance</a:t>
            </a:r>
            <a:endParaRPr lang="en-US" dirty="0"/>
          </a:p>
        </p:txBody>
      </p:sp>
      <p:sp>
        <p:nvSpPr>
          <p:cNvPr id="4" name="Slide Number Placeholder 3"/>
          <p:cNvSpPr>
            <a:spLocks noGrp="1"/>
          </p:cNvSpPr>
          <p:nvPr>
            <p:ph type="sldNum" sz="quarter" idx="10"/>
          </p:nvPr>
        </p:nvSpPr>
        <p:spPr/>
        <p:txBody>
          <a:bodyPr/>
          <a:lstStyle/>
          <a:p>
            <a:pPr>
              <a:defRPr/>
            </a:pPr>
            <a:fld id="{1173D4E6-5411-4646-A04A-D6E513EF5E48}" type="slidenum">
              <a:rPr lang="en-US" smtClean="0"/>
              <a:pPr>
                <a:defRPr/>
              </a:pPr>
              <a:t>16</a:t>
            </a:fld>
            <a:endParaRPr lang="en-US"/>
          </a:p>
        </p:txBody>
      </p:sp>
    </p:spTree>
    <p:extLst>
      <p:ext uri="{BB962C8B-B14F-4D97-AF65-F5344CB8AC3E}">
        <p14:creationId xmlns:p14="http://schemas.microsoft.com/office/powerpoint/2010/main" val="3532056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173D4E6-5411-4646-A04A-D6E513EF5E48}" type="slidenum">
              <a:rPr lang="en-US" smtClean="0"/>
              <a:pPr>
                <a:defRPr/>
              </a:pPr>
              <a:t>24</a:t>
            </a:fld>
            <a:endParaRPr lang="en-US"/>
          </a:p>
        </p:txBody>
      </p:sp>
    </p:spTree>
    <p:extLst>
      <p:ext uri="{BB962C8B-B14F-4D97-AF65-F5344CB8AC3E}">
        <p14:creationId xmlns:p14="http://schemas.microsoft.com/office/powerpoint/2010/main" val="2015590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Images</a:t>
            </a:r>
            <a:r>
              <a:rPr lang="en-US" baseline="0" dirty="0"/>
              <a:t> from Fundamentals of Vehicle Dynamics – Thomas D. Gillespie</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173D4E6-5411-4646-A04A-D6E513EF5E48}" type="slidenum">
              <a:rPr lang="en-US" smtClean="0"/>
              <a:pPr>
                <a:defRPr/>
              </a:pPr>
              <a:t>28</a:t>
            </a:fld>
            <a:endParaRPr lang="en-US"/>
          </a:p>
        </p:txBody>
      </p:sp>
    </p:spTree>
    <p:extLst>
      <p:ext uri="{BB962C8B-B14F-4D97-AF65-F5344CB8AC3E}">
        <p14:creationId xmlns:p14="http://schemas.microsoft.com/office/powerpoint/2010/main" val="19820044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Images</a:t>
            </a:r>
            <a:r>
              <a:rPr lang="en-US" baseline="0" dirty="0"/>
              <a:t> from Fundamentals of Vehicle Dynamics – Thomas D. Gillespie</a:t>
            </a:r>
            <a:endParaRPr lang="en-US" dirty="0"/>
          </a:p>
        </p:txBody>
      </p:sp>
      <p:sp>
        <p:nvSpPr>
          <p:cNvPr id="4" name="Slide Number Placeholder 3"/>
          <p:cNvSpPr>
            <a:spLocks noGrp="1"/>
          </p:cNvSpPr>
          <p:nvPr>
            <p:ph type="sldNum" sz="quarter" idx="10"/>
          </p:nvPr>
        </p:nvSpPr>
        <p:spPr/>
        <p:txBody>
          <a:bodyPr/>
          <a:lstStyle/>
          <a:p>
            <a:pPr>
              <a:defRPr/>
            </a:pPr>
            <a:fld id="{1173D4E6-5411-4646-A04A-D6E513EF5E48}" type="slidenum">
              <a:rPr lang="en-US" smtClean="0"/>
              <a:pPr>
                <a:defRPr/>
              </a:pPr>
              <a:t>29</a:t>
            </a:fld>
            <a:endParaRPr lang="en-US"/>
          </a:p>
        </p:txBody>
      </p:sp>
    </p:spTree>
    <p:extLst>
      <p:ext uri="{BB962C8B-B14F-4D97-AF65-F5344CB8AC3E}">
        <p14:creationId xmlns:p14="http://schemas.microsoft.com/office/powerpoint/2010/main" val="2234650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Arial" charset="0"/>
                <a:ea typeface="+mn-ea"/>
                <a:cs typeface="+mn-cs"/>
              </a:rPr>
              <a:t>L = Wheelbase of Vehicle</a:t>
            </a:r>
            <a:endParaRPr lang="en-US" b="0" dirty="0">
              <a:effectLst/>
            </a:endParaRPr>
          </a:p>
          <a:p>
            <a:pPr rtl="0"/>
            <a:r>
              <a:rPr lang="en-US" sz="1200" b="0" i="0" u="none" strike="noStrike" kern="1200" dirty="0">
                <a:solidFill>
                  <a:schemeClr val="tx1"/>
                </a:solidFill>
                <a:effectLst/>
                <a:latin typeface="Arial" charset="0"/>
                <a:ea typeface="+mn-ea"/>
                <a:cs typeface="+mn-cs"/>
              </a:rPr>
              <a:t>V = The velocity of the vehicle</a:t>
            </a:r>
            <a:endParaRPr lang="en-US" b="0" dirty="0">
              <a:effectLst/>
            </a:endParaRPr>
          </a:p>
          <a:p>
            <a:pPr rtl="0"/>
            <a:r>
              <a:rPr lang="en-US" sz="1200" b="0" i="0" u="none" strike="noStrike" kern="1200" dirty="0">
                <a:solidFill>
                  <a:schemeClr val="tx1"/>
                </a:solidFill>
                <a:effectLst/>
                <a:latin typeface="Arial" charset="0"/>
                <a:ea typeface="+mn-ea"/>
                <a:cs typeface="+mn-cs"/>
              </a:rPr>
              <a:t>Rho = Instantaneous Radius of Curvature </a:t>
            </a:r>
            <a:endParaRPr lang="en-US" b="0" dirty="0">
              <a:effectLst/>
            </a:endParaRPr>
          </a:p>
          <a:p>
            <a:pPr rtl="0"/>
            <a:r>
              <a:rPr lang="en-US" sz="1200" b="0" i="0" u="none" strike="noStrike" kern="1200" dirty="0" err="1">
                <a:solidFill>
                  <a:schemeClr val="tx1"/>
                </a:solidFill>
                <a:effectLst/>
                <a:latin typeface="Arial" charset="0"/>
                <a:ea typeface="+mn-ea"/>
                <a:cs typeface="+mn-cs"/>
              </a:rPr>
              <a:t>Wf</a:t>
            </a:r>
            <a:r>
              <a:rPr lang="en-US" sz="1200" b="0" i="0" u="none" strike="noStrike" kern="1200" dirty="0">
                <a:solidFill>
                  <a:schemeClr val="tx1"/>
                </a:solidFill>
                <a:effectLst/>
                <a:latin typeface="Arial" charset="0"/>
                <a:ea typeface="+mn-ea"/>
                <a:cs typeface="+mn-cs"/>
              </a:rPr>
              <a:t> = Distributed Front Weight of Vehicle</a:t>
            </a:r>
            <a:endParaRPr lang="en-US" b="0" dirty="0">
              <a:effectLst/>
            </a:endParaRPr>
          </a:p>
          <a:p>
            <a:pPr rtl="0"/>
            <a:r>
              <a:rPr lang="en-US" sz="1200" b="0" i="0" u="none" strike="noStrike" kern="1200" dirty="0" err="1">
                <a:solidFill>
                  <a:schemeClr val="tx1"/>
                </a:solidFill>
                <a:effectLst/>
                <a:latin typeface="Arial" charset="0"/>
                <a:ea typeface="+mn-ea"/>
                <a:cs typeface="+mn-cs"/>
              </a:rPr>
              <a:t>Wr</a:t>
            </a:r>
            <a:r>
              <a:rPr lang="en-US" sz="1200" b="0" i="0" u="none" strike="noStrike" kern="1200" dirty="0">
                <a:solidFill>
                  <a:schemeClr val="tx1"/>
                </a:solidFill>
                <a:effectLst/>
                <a:latin typeface="Arial" charset="0"/>
                <a:ea typeface="+mn-ea"/>
                <a:cs typeface="+mn-cs"/>
              </a:rPr>
              <a:t> = Distributed Rear Weight of Vehicle</a:t>
            </a:r>
            <a:endParaRPr lang="en-US" b="0" dirty="0">
              <a:effectLst/>
            </a:endParaRPr>
          </a:p>
          <a:p>
            <a:pPr rtl="0"/>
            <a:r>
              <a:rPr lang="en-US" sz="1200" b="0" i="0" u="none" strike="noStrike" kern="1200" dirty="0" err="1">
                <a:solidFill>
                  <a:schemeClr val="tx1"/>
                </a:solidFill>
                <a:effectLst/>
                <a:latin typeface="Arial" charset="0"/>
                <a:ea typeface="+mn-ea"/>
                <a:cs typeface="+mn-cs"/>
              </a:rPr>
              <a:t>Caf</a:t>
            </a:r>
            <a:r>
              <a:rPr lang="en-US" sz="1200" b="0" i="0" u="none" strike="noStrike" kern="1200" dirty="0">
                <a:solidFill>
                  <a:schemeClr val="tx1"/>
                </a:solidFill>
                <a:effectLst/>
                <a:latin typeface="Arial" charset="0"/>
                <a:ea typeface="+mn-ea"/>
                <a:cs typeface="+mn-cs"/>
              </a:rPr>
              <a:t> = Cornering Stiffness of the Front Tires</a:t>
            </a:r>
            <a:endParaRPr lang="en-US" b="0" dirty="0">
              <a:effectLst/>
            </a:endParaRPr>
          </a:p>
          <a:p>
            <a:pPr rtl="0"/>
            <a:r>
              <a:rPr lang="en-US" sz="1200" b="0" i="0" u="none" strike="noStrike" kern="1200" dirty="0">
                <a:solidFill>
                  <a:schemeClr val="tx1"/>
                </a:solidFill>
                <a:effectLst/>
                <a:latin typeface="Arial" charset="0"/>
                <a:ea typeface="+mn-ea"/>
                <a:cs typeface="+mn-cs"/>
              </a:rPr>
              <a:t>Car = Cornering Stiffness of the Rear Tires</a:t>
            </a:r>
            <a:endParaRPr lang="en-US" b="0" dirty="0">
              <a:effectLst/>
            </a:endParaRPr>
          </a:p>
          <a:p>
            <a:pPr rtl="0"/>
            <a:r>
              <a:rPr lang="en-US" sz="1200" b="0" i="0" u="none" strike="noStrike" kern="1200" dirty="0">
                <a:solidFill>
                  <a:schemeClr val="tx1"/>
                </a:solidFill>
                <a:effectLst/>
                <a:latin typeface="Arial" charset="0"/>
                <a:ea typeface="+mn-ea"/>
                <a:cs typeface="+mn-cs"/>
              </a:rPr>
              <a:t>G = Gravitational Acceleration Constant </a:t>
            </a:r>
            <a:endParaRPr lang="en-US" b="0" dirty="0">
              <a:effectLst/>
            </a:endParaRPr>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pPr>
              <a:defRPr/>
            </a:pPr>
            <a:fld id="{1173D4E6-5411-4646-A04A-D6E513EF5E48}" type="slidenum">
              <a:rPr lang="en-US" smtClean="0"/>
              <a:pPr>
                <a:defRPr/>
              </a:pPr>
              <a:t>30</a:t>
            </a:fld>
            <a:endParaRPr lang="en-US"/>
          </a:p>
        </p:txBody>
      </p:sp>
    </p:spTree>
    <p:extLst>
      <p:ext uri="{BB962C8B-B14F-4D97-AF65-F5344CB8AC3E}">
        <p14:creationId xmlns:p14="http://schemas.microsoft.com/office/powerpoint/2010/main" val="19278179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Kp</a:t>
            </a:r>
            <a:r>
              <a:rPr lang="en-US" baseline="0" dirty="0"/>
              <a:t> works to get to the desired value as fast as possible but can overshoot due to momentum</a:t>
            </a:r>
          </a:p>
          <a:p>
            <a:endParaRPr lang="en-US" baseline="0" dirty="0"/>
          </a:p>
          <a:p>
            <a:r>
              <a:rPr lang="en-US" baseline="0" dirty="0" err="1"/>
              <a:t>Kd</a:t>
            </a:r>
            <a:r>
              <a:rPr lang="en-US" baseline="0" dirty="0"/>
              <a:t> applies correction if error is small but slope is big, dampens system, reduces overshoot</a:t>
            </a:r>
          </a:p>
          <a:p>
            <a:endParaRPr lang="en-US" baseline="0" dirty="0"/>
          </a:p>
          <a:p>
            <a:r>
              <a:rPr lang="en-US" baseline="0" dirty="0"/>
              <a:t>Ki eliminates stead state error</a:t>
            </a:r>
          </a:p>
        </p:txBody>
      </p:sp>
      <p:sp>
        <p:nvSpPr>
          <p:cNvPr id="4" name="Slide Number Placeholder 3"/>
          <p:cNvSpPr>
            <a:spLocks noGrp="1"/>
          </p:cNvSpPr>
          <p:nvPr>
            <p:ph type="sldNum" sz="quarter" idx="10"/>
          </p:nvPr>
        </p:nvSpPr>
        <p:spPr/>
        <p:txBody>
          <a:bodyPr/>
          <a:lstStyle/>
          <a:p>
            <a:pPr>
              <a:defRPr/>
            </a:pPr>
            <a:fld id="{1173D4E6-5411-4646-A04A-D6E513EF5E48}" type="slidenum">
              <a:rPr lang="en-US" smtClean="0"/>
              <a:pPr>
                <a:defRPr/>
              </a:pPr>
              <a:t>36</a:t>
            </a:fld>
            <a:endParaRPr lang="en-US"/>
          </a:p>
        </p:txBody>
      </p:sp>
    </p:spTree>
    <p:extLst>
      <p:ext uri="{BB962C8B-B14F-4D97-AF65-F5344CB8AC3E}">
        <p14:creationId xmlns:p14="http://schemas.microsoft.com/office/powerpoint/2010/main" val="925719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err="1" smtClean="0"/>
              <a:t>Kd</a:t>
            </a:r>
            <a:r>
              <a:rPr lang="en-US" baseline="0" dirty="0" smtClean="0"/>
              <a:t> applies correction if error is small but slope is big, dampens system, reduces overshoot</a:t>
            </a:r>
          </a:p>
          <a:p>
            <a:endParaRPr lang="en-US" dirty="0"/>
          </a:p>
        </p:txBody>
      </p:sp>
      <p:sp>
        <p:nvSpPr>
          <p:cNvPr id="4" name="Slide Number Placeholder 3"/>
          <p:cNvSpPr>
            <a:spLocks noGrp="1"/>
          </p:cNvSpPr>
          <p:nvPr>
            <p:ph type="sldNum" sz="quarter" idx="10"/>
          </p:nvPr>
        </p:nvSpPr>
        <p:spPr/>
        <p:txBody>
          <a:bodyPr/>
          <a:lstStyle/>
          <a:p>
            <a:pPr>
              <a:defRPr/>
            </a:pPr>
            <a:fld id="{1173D4E6-5411-4646-A04A-D6E513EF5E48}" type="slidenum">
              <a:rPr lang="en-US" smtClean="0"/>
              <a:pPr>
                <a:defRPr/>
              </a:pPr>
              <a:t>37</a:t>
            </a:fld>
            <a:endParaRPr lang="en-US"/>
          </a:p>
        </p:txBody>
      </p:sp>
    </p:spTree>
    <p:extLst>
      <p:ext uri="{BB962C8B-B14F-4D97-AF65-F5344CB8AC3E}">
        <p14:creationId xmlns:p14="http://schemas.microsoft.com/office/powerpoint/2010/main" val="33412716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Ki eliminates stead state error</a:t>
            </a:r>
          </a:p>
          <a:p>
            <a:endParaRPr lang="en-US" dirty="0"/>
          </a:p>
        </p:txBody>
      </p:sp>
      <p:sp>
        <p:nvSpPr>
          <p:cNvPr id="4" name="Slide Number Placeholder 3"/>
          <p:cNvSpPr>
            <a:spLocks noGrp="1"/>
          </p:cNvSpPr>
          <p:nvPr>
            <p:ph type="sldNum" sz="quarter" idx="10"/>
          </p:nvPr>
        </p:nvSpPr>
        <p:spPr/>
        <p:txBody>
          <a:bodyPr/>
          <a:lstStyle/>
          <a:p>
            <a:pPr>
              <a:defRPr/>
            </a:pPr>
            <a:fld id="{1173D4E6-5411-4646-A04A-D6E513EF5E48}" type="slidenum">
              <a:rPr lang="en-US" smtClean="0"/>
              <a:pPr>
                <a:defRPr/>
              </a:pPr>
              <a:t>38</a:t>
            </a:fld>
            <a:endParaRPr lang="en-US"/>
          </a:p>
        </p:txBody>
      </p:sp>
    </p:spTree>
    <p:extLst>
      <p:ext uri="{BB962C8B-B14F-4D97-AF65-F5344CB8AC3E}">
        <p14:creationId xmlns:p14="http://schemas.microsoft.com/office/powerpoint/2010/main" val="283720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step of 0.1 seconds</a:t>
            </a:r>
          </a:p>
        </p:txBody>
      </p:sp>
      <p:sp>
        <p:nvSpPr>
          <p:cNvPr id="4" name="Slide Number Placeholder 3"/>
          <p:cNvSpPr>
            <a:spLocks noGrp="1"/>
          </p:cNvSpPr>
          <p:nvPr>
            <p:ph type="sldNum" sz="quarter" idx="10"/>
          </p:nvPr>
        </p:nvSpPr>
        <p:spPr/>
        <p:txBody>
          <a:bodyPr/>
          <a:lstStyle/>
          <a:p>
            <a:pPr>
              <a:defRPr/>
            </a:pPr>
            <a:fld id="{1173D4E6-5411-4646-A04A-D6E513EF5E48}" type="slidenum">
              <a:rPr lang="en-US" smtClean="0"/>
              <a:pPr>
                <a:defRPr/>
              </a:pPr>
              <a:t>39</a:t>
            </a:fld>
            <a:endParaRPr lang="en-US"/>
          </a:p>
        </p:txBody>
      </p:sp>
    </p:spTree>
    <p:extLst>
      <p:ext uri="{BB962C8B-B14F-4D97-AF65-F5344CB8AC3E}">
        <p14:creationId xmlns:p14="http://schemas.microsoft.com/office/powerpoint/2010/main" val="27643603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Chose values</a:t>
            </a:r>
            <a:r>
              <a:rPr lang="en-US" baseline="0" dirty="0"/>
              <a:t> that would minimize the radius for a more dynamic path</a:t>
            </a:r>
            <a:endParaRPr lang="en-US" dirty="0"/>
          </a:p>
        </p:txBody>
      </p:sp>
      <p:sp>
        <p:nvSpPr>
          <p:cNvPr id="4" name="Slide Number Placeholder 3"/>
          <p:cNvSpPr>
            <a:spLocks noGrp="1"/>
          </p:cNvSpPr>
          <p:nvPr>
            <p:ph type="sldNum" sz="quarter" idx="10"/>
          </p:nvPr>
        </p:nvSpPr>
        <p:spPr/>
        <p:txBody>
          <a:bodyPr/>
          <a:lstStyle/>
          <a:p>
            <a:pPr>
              <a:defRPr/>
            </a:pPr>
            <a:fld id="{1173D4E6-5411-4646-A04A-D6E513EF5E48}" type="slidenum">
              <a:rPr lang="en-US" smtClean="0"/>
              <a:pPr>
                <a:defRPr/>
              </a:pPr>
              <a:t>46</a:t>
            </a:fld>
            <a:endParaRPr lang="en-US"/>
          </a:p>
        </p:txBody>
      </p:sp>
    </p:spTree>
    <p:extLst>
      <p:ext uri="{BB962C8B-B14F-4D97-AF65-F5344CB8AC3E}">
        <p14:creationId xmlns:p14="http://schemas.microsoft.com/office/powerpoint/2010/main" val="1008968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256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a:solidFill>
                  <a:schemeClr val="tx1"/>
                </a:solidFill>
                <a:latin typeface="Arial" charset="0"/>
              </a:defRPr>
            </a:lvl1pPr>
            <a:lvl2pPr marL="742950" indent="-285750" defTabSz="915988">
              <a:defRPr>
                <a:solidFill>
                  <a:schemeClr val="tx1"/>
                </a:solidFill>
                <a:latin typeface="Arial" charset="0"/>
              </a:defRPr>
            </a:lvl2pPr>
            <a:lvl3pPr marL="1143000" indent="-228600" defTabSz="915988">
              <a:defRPr>
                <a:solidFill>
                  <a:schemeClr val="tx1"/>
                </a:solidFill>
                <a:latin typeface="Arial" charset="0"/>
              </a:defRPr>
            </a:lvl3pPr>
            <a:lvl4pPr marL="1600200" indent="-228600" defTabSz="915988">
              <a:defRPr>
                <a:solidFill>
                  <a:schemeClr val="tx1"/>
                </a:solidFill>
                <a:latin typeface="Arial" charset="0"/>
              </a:defRPr>
            </a:lvl4pPr>
            <a:lvl5pPr marL="2057400" indent="-228600" defTabSz="915988">
              <a:defRPr>
                <a:solidFill>
                  <a:schemeClr val="tx1"/>
                </a:solidFill>
                <a:latin typeface="Arial" charset="0"/>
              </a:defRPr>
            </a:lvl5pPr>
            <a:lvl6pPr marL="2514600" indent="-228600" defTabSz="915988" eaLnBrk="0" fontAlgn="base" hangingPunct="0">
              <a:spcBef>
                <a:spcPct val="0"/>
              </a:spcBef>
              <a:spcAft>
                <a:spcPct val="0"/>
              </a:spcAft>
              <a:defRPr>
                <a:solidFill>
                  <a:schemeClr val="tx1"/>
                </a:solidFill>
                <a:latin typeface="Arial" charset="0"/>
              </a:defRPr>
            </a:lvl6pPr>
            <a:lvl7pPr marL="2971800" indent="-228600" defTabSz="915988" eaLnBrk="0" fontAlgn="base" hangingPunct="0">
              <a:spcBef>
                <a:spcPct val="0"/>
              </a:spcBef>
              <a:spcAft>
                <a:spcPct val="0"/>
              </a:spcAft>
              <a:defRPr>
                <a:solidFill>
                  <a:schemeClr val="tx1"/>
                </a:solidFill>
                <a:latin typeface="Arial" charset="0"/>
              </a:defRPr>
            </a:lvl7pPr>
            <a:lvl8pPr marL="3429000" indent="-228600" defTabSz="915988" eaLnBrk="0" fontAlgn="base" hangingPunct="0">
              <a:spcBef>
                <a:spcPct val="0"/>
              </a:spcBef>
              <a:spcAft>
                <a:spcPct val="0"/>
              </a:spcAft>
              <a:defRPr>
                <a:solidFill>
                  <a:schemeClr val="tx1"/>
                </a:solidFill>
                <a:latin typeface="Arial" charset="0"/>
              </a:defRPr>
            </a:lvl8pPr>
            <a:lvl9pPr marL="3886200" indent="-228600" defTabSz="915988" eaLnBrk="0" fontAlgn="base" hangingPunct="0">
              <a:spcBef>
                <a:spcPct val="0"/>
              </a:spcBef>
              <a:spcAft>
                <a:spcPct val="0"/>
              </a:spcAft>
              <a:defRPr>
                <a:solidFill>
                  <a:schemeClr val="tx1"/>
                </a:solidFill>
                <a:latin typeface="Arial" charset="0"/>
              </a:defRPr>
            </a:lvl9pPr>
          </a:lstStyle>
          <a:p>
            <a:fld id="{861BEF42-4645-4ED6-BA54-3B55A4D2BC4B}"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173D4E6-5411-4646-A04A-D6E513EF5E48}" type="slidenum">
              <a:rPr lang="en-US" smtClean="0"/>
              <a:pPr>
                <a:defRPr/>
              </a:pPr>
              <a:t>50</a:t>
            </a:fld>
            <a:endParaRPr lang="en-US"/>
          </a:p>
        </p:txBody>
      </p:sp>
    </p:spTree>
    <p:extLst>
      <p:ext uri="{BB962C8B-B14F-4D97-AF65-F5344CB8AC3E}">
        <p14:creationId xmlns:p14="http://schemas.microsoft.com/office/powerpoint/2010/main" val="18215683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Understeer</a:t>
            </a:r>
            <a:r>
              <a:rPr lang="en-US" baseline="0" dirty="0"/>
              <a:t> gradient, maximum friction level</a:t>
            </a:r>
            <a:endParaRPr lang="en-US" dirty="0"/>
          </a:p>
        </p:txBody>
      </p:sp>
      <p:sp>
        <p:nvSpPr>
          <p:cNvPr id="4" name="Slide Number Placeholder 3"/>
          <p:cNvSpPr>
            <a:spLocks noGrp="1"/>
          </p:cNvSpPr>
          <p:nvPr>
            <p:ph type="sldNum" sz="quarter" idx="10"/>
          </p:nvPr>
        </p:nvSpPr>
        <p:spPr/>
        <p:txBody>
          <a:bodyPr/>
          <a:lstStyle/>
          <a:p>
            <a:pPr>
              <a:defRPr/>
            </a:pPr>
            <a:fld id="{1173D4E6-5411-4646-A04A-D6E513EF5E48}" type="slidenum">
              <a:rPr lang="en-US" smtClean="0"/>
              <a:pPr>
                <a:defRPr/>
              </a:pPr>
              <a:t>53</a:t>
            </a:fld>
            <a:endParaRPr lang="en-US"/>
          </a:p>
        </p:txBody>
      </p:sp>
    </p:spTree>
    <p:extLst>
      <p:ext uri="{BB962C8B-B14F-4D97-AF65-F5344CB8AC3E}">
        <p14:creationId xmlns:p14="http://schemas.microsoft.com/office/powerpoint/2010/main" val="1356031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Arial" charset="0"/>
                <a:ea typeface="+mn-ea"/>
                <a:cs typeface="+mn-cs"/>
              </a:rPr>
              <a:t>Figure 1 Examples of ROR Crashes (images take from NHTSA’s NASS CDS)</a:t>
            </a:r>
          </a:p>
          <a:p>
            <a:r>
              <a:rPr lang="en-US" dirty="0" smtClean="0"/>
              <a:t>Roll overs</a:t>
            </a:r>
          </a:p>
          <a:p>
            <a:r>
              <a:rPr lang="en-US" dirty="0" smtClean="0"/>
              <a:t>Roadside</a:t>
            </a:r>
            <a:r>
              <a:rPr lang="en-US" baseline="0" dirty="0" smtClean="0"/>
              <a:t> fixed objects 1/3</a:t>
            </a:r>
          </a:p>
          <a:p>
            <a:r>
              <a:rPr lang="en-US" baseline="0" dirty="0" smtClean="0"/>
              <a:t>Return to lane</a:t>
            </a:r>
            <a:endParaRPr lang="en-US" dirty="0"/>
          </a:p>
        </p:txBody>
      </p:sp>
      <p:sp>
        <p:nvSpPr>
          <p:cNvPr id="4" name="Slide Number Placeholder 3"/>
          <p:cNvSpPr>
            <a:spLocks noGrp="1"/>
          </p:cNvSpPr>
          <p:nvPr>
            <p:ph type="sldNum" sz="quarter" idx="10"/>
          </p:nvPr>
        </p:nvSpPr>
        <p:spPr/>
        <p:txBody>
          <a:bodyPr/>
          <a:lstStyle/>
          <a:p>
            <a:pPr>
              <a:defRPr/>
            </a:pPr>
            <a:fld id="{1173D4E6-5411-4646-A04A-D6E513EF5E48}" type="slidenum">
              <a:rPr lang="en-US" smtClean="0"/>
              <a:pPr>
                <a:defRPr/>
              </a:pPr>
              <a:t>3</a:t>
            </a:fld>
            <a:endParaRPr lang="en-US"/>
          </a:p>
        </p:txBody>
      </p:sp>
    </p:spTree>
    <p:extLst>
      <p:ext uri="{BB962C8B-B14F-4D97-AF65-F5344CB8AC3E}">
        <p14:creationId xmlns:p14="http://schemas.microsoft.com/office/powerpoint/2010/main" val="2107382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173D4E6-5411-4646-A04A-D6E513EF5E48}" type="slidenum">
              <a:rPr lang="en-US" smtClean="0"/>
              <a:pPr>
                <a:defRPr/>
              </a:pPr>
              <a:t>5</a:t>
            </a:fld>
            <a:endParaRPr lang="en-US"/>
          </a:p>
        </p:txBody>
      </p:sp>
    </p:spTree>
    <p:extLst>
      <p:ext uri="{BB962C8B-B14F-4D97-AF65-F5344CB8AC3E}">
        <p14:creationId xmlns:p14="http://schemas.microsoft.com/office/powerpoint/2010/main" val="885548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u="none" strike="noStrike" kern="1200" dirty="0" smtClean="0">
                <a:solidFill>
                  <a:schemeClr val="tx1"/>
                </a:solidFill>
                <a:effectLst>
                  <a:glow>
                    <a:srgbClr val="000000"/>
                  </a:glow>
                  <a:outerShdw sx="0" sy="0">
                    <a:srgbClr val="000000"/>
                  </a:outerShdw>
                  <a:reflection stA="0" endPos="0" fadeDir="0" sx="0" sy="0"/>
                </a:effectLst>
                <a:latin typeface="Arial" charset="0"/>
                <a:ea typeface="+mn-ea"/>
                <a:cs typeface="+mn-cs"/>
              </a:rPr>
              <a:t>Junhui, L., and Jianqiang, </a:t>
            </a:r>
            <a:r>
              <a:rPr lang="en-US" sz="1200" i="1" u="none" strike="noStrike" kern="1200" dirty="0" smtClean="0">
                <a:solidFill>
                  <a:schemeClr val="tx1"/>
                </a:solidFill>
                <a:effectLst>
                  <a:glow>
                    <a:srgbClr val="000000"/>
                  </a:glow>
                  <a:outerShdw sx="0" sy="0">
                    <a:srgbClr val="000000"/>
                  </a:outerShdw>
                  <a:reflection stA="0" endPos="0" fadeDir="0" sx="0" sy="0"/>
                </a:effectLst>
                <a:latin typeface="Arial" charset="0"/>
                <a:ea typeface="+mn-ea"/>
                <a:cs typeface="+mn-cs"/>
              </a:rPr>
              <a:t>Road Surface Condition Detection based on Road Surface Temperature and Solar Radiation</a:t>
            </a:r>
            <a:r>
              <a:rPr lang="en-US" sz="1200" u="sng" strike="noStrike" kern="1200" dirty="0" smtClean="0">
                <a:solidFill>
                  <a:schemeClr val="tx1"/>
                </a:solidFill>
                <a:effectLst/>
                <a:latin typeface="Arial" charset="0"/>
                <a:ea typeface="+mn-ea"/>
                <a:cs typeface="+mn-cs"/>
              </a:rPr>
              <a:t>, </a:t>
            </a:r>
            <a:r>
              <a:rPr lang="en-US" sz="1200" u="none" strike="noStrike" kern="1200" dirty="0" smtClean="0">
                <a:solidFill>
                  <a:schemeClr val="tx1"/>
                </a:solidFill>
                <a:effectLst>
                  <a:glow>
                    <a:srgbClr val="000000"/>
                  </a:glow>
                  <a:outerShdw sx="0" sy="0">
                    <a:srgbClr val="000000"/>
                  </a:outerShdw>
                  <a:reflection stA="0" endPos="0" fadeDir="0" sx="0" sy="0"/>
                </a:effectLst>
                <a:latin typeface="Arial" charset="0"/>
                <a:ea typeface="+mn-ea"/>
                <a:cs typeface="+mn-cs"/>
              </a:rPr>
              <a:t>Volume 6, 2010 International Conference on Computer, Mechatronics, Control and Electronic Engineering, </a:t>
            </a:r>
            <a:r>
              <a:rPr lang="en-US" sz="1200" u="sng" strike="noStrike" kern="1200" dirty="0" smtClean="0">
                <a:solidFill>
                  <a:schemeClr val="tx1"/>
                </a:solidFill>
                <a:effectLst/>
                <a:latin typeface="Arial" charset="0"/>
                <a:ea typeface="+mn-ea"/>
                <a:cs typeface="+mn-cs"/>
              </a:rPr>
              <a:t>, </a:t>
            </a:r>
            <a:r>
              <a:rPr lang="en-US" sz="1200" u="none" strike="noStrike" kern="1200" dirty="0" smtClean="0">
                <a:solidFill>
                  <a:schemeClr val="tx1"/>
                </a:solidFill>
                <a:effectLst>
                  <a:glow>
                    <a:srgbClr val="000000"/>
                  </a:glow>
                  <a:outerShdw sx="0" sy="0">
                    <a:srgbClr val="000000"/>
                  </a:outerShdw>
                  <a:reflection stA="0" endPos="0" fadeDir="0" sx="0" sy="0"/>
                </a:effectLst>
                <a:latin typeface="Arial" charset="0"/>
                <a:ea typeface="+mn-ea"/>
                <a:cs typeface="+mn-cs"/>
              </a:rPr>
              <a:t>IEEE</a:t>
            </a:r>
            <a:r>
              <a:rPr lang="en-US" sz="1200" u="sng" strike="noStrike" kern="1200" dirty="0" smtClean="0">
                <a:solidFill>
                  <a:schemeClr val="tx1"/>
                </a:solidFill>
                <a:effectLst/>
                <a:latin typeface="Arial" charset="0"/>
                <a:ea typeface="+mn-ea"/>
                <a:cs typeface="+mn-cs"/>
              </a:rPr>
              <a:t>, </a:t>
            </a:r>
            <a:r>
              <a:rPr lang="en-US" sz="1200" u="none" strike="noStrike" kern="1200" dirty="0" smtClean="0">
                <a:solidFill>
                  <a:schemeClr val="tx1"/>
                </a:solidFill>
                <a:effectLst>
                  <a:glow>
                    <a:srgbClr val="000000"/>
                  </a:glow>
                  <a:outerShdw sx="0" sy="0">
                    <a:srgbClr val="000000"/>
                  </a:outerShdw>
                  <a:reflection stA="0" endPos="0" fadeDir="0" sx="0" sy="0"/>
                </a:effectLst>
                <a:latin typeface="Arial" charset="0"/>
                <a:ea typeface="+mn-ea"/>
                <a:cs typeface="+mn-cs"/>
              </a:rPr>
              <a:t>New York, New York</a:t>
            </a:r>
            <a:r>
              <a:rPr lang="en-US" sz="1200" u="sng" strike="noStrike" kern="1200" dirty="0" smtClean="0">
                <a:solidFill>
                  <a:schemeClr val="tx1"/>
                </a:solidFill>
                <a:effectLst/>
                <a:latin typeface="Arial" charset="0"/>
                <a:ea typeface="+mn-ea"/>
                <a:cs typeface="+mn-cs"/>
              </a:rPr>
              <a:t>, </a:t>
            </a:r>
            <a:r>
              <a:rPr lang="en-US" sz="1200" u="none" strike="noStrike" kern="1200" dirty="0" smtClean="0">
                <a:solidFill>
                  <a:schemeClr val="tx1"/>
                </a:solidFill>
                <a:effectLst>
                  <a:glow>
                    <a:srgbClr val="000000"/>
                  </a:glow>
                  <a:outerShdw sx="0" sy="0">
                    <a:srgbClr val="000000"/>
                  </a:outerShdw>
                  <a:reflection stA="0" endPos="0" fadeDir="0" sx="0" sy="0"/>
                </a:effectLst>
                <a:latin typeface="Arial" charset="0"/>
                <a:ea typeface="+mn-ea"/>
                <a:cs typeface="+mn-cs"/>
              </a:rPr>
              <a:t>August</a:t>
            </a:r>
            <a:r>
              <a:rPr lang="en-US" sz="1200" u="sng" strike="noStrike" kern="1200" dirty="0" smtClean="0">
                <a:solidFill>
                  <a:schemeClr val="tx1"/>
                </a:solidFill>
                <a:effectLst/>
                <a:latin typeface="Arial" charset="0"/>
                <a:ea typeface="+mn-ea"/>
                <a:cs typeface="+mn-cs"/>
              </a:rPr>
              <a:t> </a:t>
            </a:r>
            <a:r>
              <a:rPr lang="en-US" sz="1200" u="none" strike="noStrike" kern="1200" dirty="0" smtClean="0">
                <a:solidFill>
                  <a:schemeClr val="tx1"/>
                </a:solidFill>
                <a:effectLst>
                  <a:glow>
                    <a:srgbClr val="000000"/>
                  </a:glow>
                  <a:outerShdw sx="0" sy="0">
                    <a:srgbClr val="000000"/>
                  </a:outerShdw>
                  <a:reflection stA="0" endPos="0" fadeDir="0" sx="0" sy="0"/>
                </a:effectLst>
                <a:latin typeface="Arial" charset="0"/>
                <a:ea typeface="+mn-ea"/>
                <a:cs typeface="+mn-cs"/>
              </a:rPr>
              <a:t>2010</a:t>
            </a:r>
            <a:r>
              <a:rPr lang="en-US" sz="1200" u="sng" strike="noStrike" kern="1200" dirty="0" smtClean="0">
                <a:solidFill>
                  <a:schemeClr val="tx1"/>
                </a:solidFill>
                <a:effectLst/>
                <a:latin typeface="Arial" charset="0"/>
                <a:ea typeface="+mn-ea"/>
                <a:cs typeface="+mn-cs"/>
              </a:rPr>
              <a:t>, pages </a:t>
            </a:r>
            <a:r>
              <a:rPr lang="en-US" sz="1200" u="none" strike="noStrike" kern="1200" dirty="0" smtClean="0">
                <a:solidFill>
                  <a:schemeClr val="tx1"/>
                </a:solidFill>
                <a:effectLst>
                  <a:glow>
                    <a:srgbClr val="000000"/>
                  </a:glow>
                  <a:outerShdw sx="0" sy="0">
                    <a:srgbClr val="000000"/>
                  </a:outerShdw>
                  <a:reflection stA="0" endPos="0" fadeDir="0" sx="0" sy="0"/>
                </a:effectLst>
                <a:latin typeface="Arial" charset="0"/>
                <a:ea typeface="+mn-ea"/>
                <a:cs typeface="+mn-cs"/>
              </a:rPr>
              <a:t>4-7</a:t>
            </a:r>
            <a:r>
              <a:rPr lang="en-US" sz="1200" u="sng" strike="noStrike" kern="1200" dirty="0" smtClean="0">
                <a:solidFill>
                  <a:schemeClr val="tx1"/>
                </a:solidFill>
                <a:effectLst/>
                <a:latin typeface="Arial" charset="0"/>
                <a:ea typeface="+mn-ea"/>
                <a:cs typeface="+mn-cs"/>
              </a:rPr>
              <a:t>.</a:t>
            </a:r>
            <a:endParaRPr lang="en-US" sz="1200" u="none" strike="noStrike" kern="1200" dirty="0" smtClean="0">
              <a:solidFill>
                <a:schemeClr val="tx1"/>
              </a:solidFill>
              <a:effectLst>
                <a:glow>
                  <a:srgbClr val="000000"/>
                </a:glow>
                <a:outerShdw sx="0" sy="0">
                  <a:srgbClr val="000000"/>
                </a:outerShdw>
                <a:reflection stA="0" endPos="0" fadeDir="0" sx="0" sy="0"/>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1173D4E6-5411-4646-A04A-D6E513EF5E48}" type="slidenum">
              <a:rPr lang="en-US" smtClean="0"/>
              <a:pPr>
                <a:defRPr/>
              </a:pPr>
              <a:t>8</a:t>
            </a:fld>
            <a:endParaRPr lang="en-US"/>
          </a:p>
        </p:txBody>
      </p:sp>
    </p:spTree>
    <p:extLst>
      <p:ext uri="{BB962C8B-B14F-4D97-AF65-F5344CB8AC3E}">
        <p14:creationId xmlns:p14="http://schemas.microsoft.com/office/powerpoint/2010/main" val="3283238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We need to determine when the vehicle must take action and/or warn the driver when a vehicle's path toward the roadside is critical. </a:t>
            </a:r>
          </a:p>
          <a:p>
            <a:r>
              <a:rPr lang="en-US" dirty="0" smtClean="0"/>
              <a:t>2) A critical factor in vehicle safety and stability is the ability to brake.</a:t>
            </a:r>
          </a:p>
          <a:p>
            <a:r>
              <a:rPr lang="en-US" dirty="0" smtClean="0"/>
              <a:t>3) The longer we can wait to apply brakes and start steering, without compromising safety, the less "false positive" corrections will be issued and drivers will be more likely to use system</a:t>
            </a:r>
          </a:p>
          <a:p>
            <a:r>
              <a:rPr lang="en-US" dirty="0" smtClean="0"/>
              <a:t>4) A possible safety risk involves a vehicle partly on the paved road and partly on another surface</a:t>
            </a:r>
          </a:p>
          <a:p>
            <a:r>
              <a:rPr lang="en-US" dirty="0" smtClean="0"/>
              <a:t>5) We conducted split-mu testing &amp; baseline (benchmark) tests to evaluate what those effects are</a:t>
            </a:r>
          </a:p>
          <a:p>
            <a:r>
              <a:rPr lang="en-US" dirty="0" smtClean="0"/>
              <a:t>6) Using those test results, we generated curves of effective, average friction &amp; ramp-up times for different surfaces per wheel</a:t>
            </a:r>
          </a:p>
          <a:p>
            <a:r>
              <a:rPr lang="en-US" dirty="0" smtClean="0"/>
              <a:t>7) Results were used to generate approximation models for computer simulation purposes</a:t>
            </a:r>
            <a:endParaRPr lang="en-US" dirty="0"/>
          </a:p>
        </p:txBody>
      </p:sp>
      <p:sp>
        <p:nvSpPr>
          <p:cNvPr id="4" name="Slide Number Placeholder 3"/>
          <p:cNvSpPr>
            <a:spLocks noGrp="1"/>
          </p:cNvSpPr>
          <p:nvPr>
            <p:ph type="sldNum" sz="quarter" idx="10"/>
          </p:nvPr>
        </p:nvSpPr>
        <p:spPr/>
        <p:txBody>
          <a:bodyPr/>
          <a:lstStyle/>
          <a:p>
            <a:pPr>
              <a:defRPr/>
            </a:pPr>
            <a:fld id="{1173D4E6-5411-4646-A04A-D6E513EF5E48}" type="slidenum">
              <a:rPr lang="en-US" smtClean="0"/>
              <a:pPr>
                <a:defRPr/>
              </a:pPr>
              <a:t>9</a:t>
            </a:fld>
            <a:endParaRPr lang="en-US"/>
          </a:p>
        </p:txBody>
      </p:sp>
    </p:spTree>
    <p:extLst>
      <p:ext uri="{BB962C8B-B14F-4D97-AF65-F5344CB8AC3E}">
        <p14:creationId xmlns:p14="http://schemas.microsoft.com/office/powerpoint/2010/main" val="964443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We need to determine when the vehicle must take action and/or warn the driver when a vehicle's path toward the roadside is critical. </a:t>
            </a:r>
          </a:p>
          <a:p>
            <a:r>
              <a:rPr lang="en-US" dirty="0" smtClean="0"/>
              <a:t>2) A critical factor in vehicle safety and stability is the ability to brake.</a:t>
            </a:r>
          </a:p>
          <a:p>
            <a:r>
              <a:rPr lang="en-US" dirty="0" smtClean="0"/>
              <a:t>3) The longer we can wait to apply brakes and start steering, without compromising safety, the less "false positive" corrections will be issued and drivers will be more likely to use system</a:t>
            </a:r>
          </a:p>
          <a:p>
            <a:r>
              <a:rPr lang="en-US" dirty="0" smtClean="0"/>
              <a:t>4) A possible safety risk involves a vehicle partly on the paved road and partly on another surface</a:t>
            </a:r>
          </a:p>
          <a:p>
            <a:r>
              <a:rPr lang="en-US" dirty="0" smtClean="0"/>
              <a:t>5) We conducted split-mu testing &amp; baseline (benchmark) tests to evaluate what those effects are</a:t>
            </a:r>
          </a:p>
          <a:p>
            <a:r>
              <a:rPr lang="en-US" dirty="0" smtClean="0"/>
              <a:t>6) Using those test results, we generated curves of effective, average friction &amp; ramp-up times for different surfaces per wheel</a:t>
            </a:r>
          </a:p>
          <a:p>
            <a:r>
              <a:rPr lang="en-US" dirty="0" smtClean="0"/>
              <a:t>7) Results were used to generate approximation models for computer simulation purposes</a:t>
            </a:r>
            <a:endParaRPr lang="en-US" dirty="0"/>
          </a:p>
        </p:txBody>
      </p:sp>
      <p:sp>
        <p:nvSpPr>
          <p:cNvPr id="4" name="Slide Number Placeholder 3"/>
          <p:cNvSpPr>
            <a:spLocks noGrp="1"/>
          </p:cNvSpPr>
          <p:nvPr>
            <p:ph type="sldNum" sz="quarter" idx="10"/>
          </p:nvPr>
        </p:nvSpPr>
        <p:spPr/>
        <p:txBody>
          <a:bodyPr/>
          <a:lstStyle/>
          <a:p>
            <a:pPr>
              <a:defRPr/>
            </a:pPr>
            <a:fld id="{1173D4E6-5411-4646-A04A-D6E513EF5E48}" type="slidenum">
              <a:rPr lang="en-US" smtClean="0"/>
              <a:pPr>
                <a:defRPr/>
              </a:pPr>
              <a:t>10</a:t>
            </a:fld>
            <a:endParaRPr lang="en-US"/>
          </a:p>
        </p:txBody>
      </p:sp>
    </p:spTree>
    <p:extLst>
      <p:ext uri="{BB962C8B-B14F-4D97-AF65-F5344CB8AC3E}">
        <p14:creationId xmlns:p14="http://schemas.microsoft.com/office/powerpoint/2010/main" val="1009061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173D4E6-5411-4646-A04A-D6E513EF5E48}" type="slidenum">
              <a:rPr lang="en-US" smtClean="0"/>
              <a:pPr>
                <a:defRPr/>
              </a:pPr>
              <a:t>11</a:t>
            </a:fld>
            <a:endParaRPr lang="en-US"/>
          </a:p>
        </p:txBody>
      </p:sp>
    </p:spTree>
    <p:extLst>
      <p:ext uri="{BB962C8B-B14F-4D97-AF65-F5344CB8AC3E}">
        <p14:creationId xmlns:p14="http://schemas.microsoft.com/office/powerpoint/2010/main" val="2519466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ABSF-5</a:t>
            </a:r>
            <a:r>
              <a:rPr lang="en-US" baseline="0" dirty="0"/>
              <a:t> sand to grass</a:t>
            </a:r>
            <a:endParaRPr lang="en-US" dirty="0"/>
          </a:p>
        </p:txBody>
      </p:sp>
      <p:sp>
        <p:nvSpPr>
          <p:cNvPr id="4" name="Slide Number Placeholder 3"/>
          <p:cNvSpPr>
            <a:spLocks noGrp="1"/>
          </p:cNvSpPr>
          <p:nvPr>
            <p:ph type="sldNum" sz="quarter" idx="10"/>
          </p:nvPr>
        </p:nvSpPr>
        <p:spPr/>
        <p:txBody>
          <a:bodyPr/>
          <a:lstStyle/>
          <a:p>
            <a:pPr>
              <a:defRPr/>
            </a:pPr>
            <a:fld id="{1173D4E6-5411-4646-A04A-D6E513EF5E48}" type="slidenum">
              <a:rPr lang="en-US" smtClean="0"/>
              <a:pPr>
                <a:defRPr/>
              </a:pPr>
              <a:t>12</a:t>
            </a:fld>
            <a:endParaRPr lang="en-US"/>
          </a:p>
        </p:txBody>
      </p:sp>
    </p:spTree>
    <p:extLst>
      <p:ext uri="{BB962C8B-B14F-4D97-AF65-F5344CB8AC3E}">
        <p14:creationId xmlns:p14="http://schemas.microsoft.com/office/powerpoint/2010/main" val="36374718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27"/>
          <p:cNvSpPr>
            <a:spLocks noChangeArrowheads="1"/>
          </p:cNvSpPr>
          <p:nvPr/>
        </p:nvSpPr>
        <p:spPr bwMode="hidden">
          <a:xfrm>
            <a:off x="0" y="0"/>
            <a:ext cx="3505200" cy="6858000"/>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lang="en-US" sz="2400">
              <a:latin typeface="Times New Roman" pitchFamily="18" charset="0"/>
            </a:endParaRPr>
          </a:p>
        </p:txBody>
      </p:sp>
      <p:sp>
        <p:nvSpPr>
          <p:cNvPr id="5" name="Rectangle 1028"/>
          <p:cNvSpPr>
            <a:spLocks noChangeArrowheads="1"/>
          </p:cNvSpPr>
          <p:nvPr/>
        </p:nvSpPr>
        <p:spPr bwMode="hidden">
          <a:xfrm>
            <a:off x="1716088" y="928688"/>
            <a:ext cx="7427912" cy="190658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6" name="Rectangle 1031"/>
          <p:cNvSpPr>
            <a:spLocks noChangeArrowheads="1"/>
          </p:cNvSpPr>
          <p:nvPr/>
        </p:nvSpPr>
        <p:spPr bwMode="auto">
          <a:xfrm>
            <a:off x="1716088" y="928688"/>
            <a:ext cx="574675" cy="64293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7" name="Rectangle 1032"/>
          <p:cNvSpPr>
            <a:spLocks noChangeArrowheads="1"/>
          </p:cNvSpPr>
          <p:nvPr/>
        </p:nvSpPr>
        <p:spPr bwMode="auto">
          <a:xfrm>
            <a:off x="2281238" y="304800"/>
            <a:ext cx="585787" cy="63500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8" name="Rectangle 1034"/>
          <p:cNvSpPr>
            <a:spLocks noChangeArrowheads="1"/>
          </p:cNvSpPr>
          <p:nvPr/>
        </p:nvSpPr>
        <p:spPr bwMode="auto">
          <a:xfrm>
            <a:off x="2281238" y="928688"/>
            <a:ext cx="585787" cy="64293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9" name="Rectangle 1035"/>
          <p:cNvSpPr>
            <a:spLocks noChangeArrowheads="1"/>
          </p:cNvSpPr>
          <p:nvPr/>
        </p:nvSpPr>
        <p:spPr bwMode="auto">
          <a:xfrm>
            <a:off x="1141413" y="1562100"/>
            <a:ext cx="584200" cy="63341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0" name="Rectangle 1036"/>
          <p:cNvSpPr>
            <a:spLocks noChangeArrowheads="1"/>
          </p:cNvSpPr>
          <p:nvPr/>
        </p:nvSpPr>
        <p:spPr bwMode="auto">
          <a:xfrm>
            <a:off x="0" y="1562100"/>
            <a:ext cx="582613" cy="6334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1" name="Rectangle 1037"/>
          <p:cNvSpPr>
            <a:spLocks noChangeArrowheads="1"/>
          </p:cNvSpPr>
          <p:nvPr/>
        </p:nvSpPr>
        <p:spPr bwMode="auto">
          <a:xfrm>
            <a:off x="1716088" y="1562100"/>
            <a:ext cx="574675" cy="63341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2" name="Rectangle 1038"/>
          <p:cNvSpPr>
            <a:spLocks noChangeArrowheads="1"/>
          </p:cNvSpPr>
          <p:nvPr/>
        </p:nvSpPr>
        <p:spPr bwMode="auto">
          <a:xfrm>
            <a:off x="573088" y="2185988"/>
            <a:ext cx="576262" cy="64452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3" name="Rectangle 1039"/>
          <p:cNvSpPr>
            <a:spLocks noChangeArrowheads="1"/>
          </p:cNvSpPr>
          <p:nvPr/>
        </p:nvSpPr>
        <p:spPr bwMode="auto">
          <a:xfrm>
            <a:off x="1141413" y="2185988"/>
            <a:ext cx="584200" cy="6445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65555" name="Rectangle 1043"/>
          <p:cNvSpPr>
            <a:spLocks noGrp="1" noChangeArrowheads="1"/>
          </p:cNvSpPr>
          <p:nvPr>
            <p:ph type="ctrTitle"/>
          </p:nvPr>
        </p:nvSpPr>
        <p:spPr>
          <a:xfrm>
            <a:off x="2971800" y="838200"/>
            <a:ext cx="6019800" cy="2209800"/>
          </a:xfrm>
        </p:spPr>
        <p:txBody>
          <a:bodyPr/>
          <a:lstStyle>
            <a:lvl1pPr>
              <a:defRPr sz="5000">
                <a:solidFill>
                  <a:srgbClr val="FFFFFF"/>
                </a:solidFill>
              </a:defRPr>
            </a:lvl1pPr>
          </a:lstStyle>
          <a:p>
            <a:r>
              <a:rPr lang="en-US"/>
              <a:t>Click to edit Master title style</a:t>
            </a:r>
          </a:p>
        </p:txBody>
      </p:sp>
      <p:sp>
        <p:nvSpPr>
          <p:cNvPr id="65556" name="Rectangle 1044"/>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3400"/>
            </a:lvl1pPr>
          </a:lstStyle>
          <a:p>
            <a:r>
              <a:rPr lang="en-US"/>
              <a:t>Click to edit Master subtitle style</a:t>
            </a:r>
          </a:p>
        </p:txBody>
      </p:sp>
      <p:sp>
        <p:nvSpPr>
          <p:cNvPr id="14" name="Rectangle 1040"/>
          <p:cNvSpPr>
            <a:spLocks noGrp="1" noChangeArrowheads="1"/>
          </p:cNvSpPr>
          <p:nvPr>
            <p:ph type="dt" sz="half" idx="10"/>
          </p:nvPr>
        </p:nvSpPr>
        <p:spPr>
          <a:xfrm>
            <a:off x="457200" y="6248400"/>
            <a:ext cx="2133600" cy="457200"/>
          </a:xfrm>
        </p:spPr>
        <p:txBody>
          <a:bodyPr/>
          <a:lstStyle>
            <a:lvl1pPr>
              <a:defRPr/>
            </a:lvl1pPr>
          </a:lstStyle>
          <a:p>
            <a:pPr>
              <a:defRPr/>
            </a:pPr>
            <a:endParaRPr lang="en-US"/>
          </a:p>
        </p:txBody>
      </p:sp>
      <p:sp>
        <p:nvSpPr>
          <p:cNvPr id="15" name="Rectangle 1041"/>
          <p:cNvSpPr>
            <a:spLocks noGrp="1" noChangeArrowheads="1"/>
          </p:cNvSpPr>
          <p:nvPr>
            <p:ph type="ftr" sz="quarter" idx="11"/>
          </p:nvPr>
        </p:nvSpPr>
        <p:spPr/>
        <p:txBody>
          <a:bodyPr/>
          <a:lstStyle>
            <a:lvl1pPr>
              <a:defRPr/>
            </a:lvl1pPr>
          </a:lstStyle>
          <a:p>
            <a:pPr>
              <a:defRPr/>
            </a:pPr>
            <a:endParaRPr lang="en-US"/>
          </a:p>
        </p:txBody>
      </p:sp>
      <p:sp>
        <p:nvSpPr>
          <p:cNvPr id="16" name="Rectangle 1042"/>
          <p:cNvSpPr>
            <a:spLocks noGrp="1" noChangeArrowheads="1"/>
          </p:cNvSpPr>
          <p:nvPr>
            <p:ph type="sldNum" sz="quarter" idx="12"/>
          </p:nvPr>
        </p:nvSpPr>
        <p:spPr/>
        <p:txBody>
          <a:bodyPr/>
          <a:lstStyle>
            <a:lvl1pPr>
              <a:defRPr/>
            </a:lvl1pPr>
          </a:lstStyle>
          <a:p>
            <a:pPr>
              <a:defRPr/>
            </a:pPr>
            <a:fld id="{6C4D3585-D2A6-4128-ADA0-0329B4B7A0BA}" type="slidenum">
              <a:rPr lang="en-US"/>
              <a:pPr>
                <a:defRPr/>
              </a:pPr>
              <a:t>‹#›</a:t>
            </a:fld>
            <a:endParaRPr lang="en-US"/>
          </a:p>
        </p:txBody>
      </p:sp>
    </p:spTree>
    <p:extLst>
      <p:ext uri="{BB962C8B-B14F-4D97-AF65-F5344CB8AC3E}">
        <p14:creationId xmlns:p14="http://schemas.microsoft.com/office/powerpoint/2010/main" val="1314883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p>
        </p:txBody>
      </p:sp>
      <p:sp>
        <p:nvSpPr>
          <p:cNvPr id="5" name="Rectangle 3"/>
          <p:cNvSpPr>
            <a:spLocks noGrp="1" noChangeArrowheads="1"/>
          </p:cNvSpPr>
          <p:nvPr>
            <p:ph type="sldNum" sz="quarter" idx="11"/>
          </p:nvPr>
        </p:nvSpPr>
        <p:spPr>
          <a:ln/>
        </p:spPr>
        <p:txBody>
          <a:bodyPr/>
          <a:lstStyle>
            <a:lvl1pPr>
              <a:defRPr/>
            </a:lvl1pPr>
          </a:lstStyle>
          <a:p>
            <a:pPr>
              <a:defRPr/>
            </a:pPr>
            <a:fld id="{F55F0FEA-5051-40E9-BF22-0A088476A172}" type="slidenum">
              <a:rPr lang="en-US"/>
              <a:pPr>
                <a:defRPr/>
              </a:pPr>
              <a:t>‹#›</a:t>
            </a:fld>
            <a:endParaRPr lang="en-US"/>
          </a:p>
        </p:txBody>
      </p:sp>
      <p:sp>
        <p:nvSpPr>
          <p:cNvPr id="6"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275274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25488"/>
            <a:ext cx="2057400" cy="5141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725488"/>
            <a:ext cx="6019800" cy="5141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p>
        </p:txBody>
      </p:sp>
      <p:sp>
        <p:nvSpPr>
          <p:cNvPr id="5" name="Rectangle 3"/>
          <p:cNvSpPr>
            <a:spLocks noGrp="1" noChangeArrowheads="1"/>
          </p:cNvSpPr>
          <p:nvPr>
            <p:ph type="sldNum" sz="quarter" idx="11"/>
          </p:nvPr>
        </p:nvSpPr>
        <p:spPr>
          <a:ln/>
        </p:spPr>
        <p:txBody>
          <a:bodyPr/>
          <a:lstStyle>
            <a:lvl1pPr>
              <a:defRPr/>
            </a:lvl1pPr>
          </a:lstStyle>
          <a:p>
            <a:pPr>
              <a:defRPr/>
            </a:pPr>
            <a:fld id="{F93E46F5-3DE2-4DD4-897D-E01A1C46B30E}" type="slidenum">
              <a:rPr lang="en-US"/>
              <a:pPr>
                <a:defRPr/>
              </a:pPr>
              <a:t>‹#›</a:t>
            </a:fld>
            <a:endParaRPr lang="en-US"/>
          </a:p>
        </p:txBody>
      </p:sp>
      <p:sp>
        <p:nvSpPr>
          <p:cNvPr id="6"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465528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p>
        </p:txBody>
      </p:sp>
      <p:sp>
        <p:nvSpPr>
          <p:cNvPr id="5" name="Rectangle 3"/>
          <p:cNvSpPr>
            <a:spLocks noGrp="1" noChangeArrowheads="1"/>
          </p:cNvSpPr>
          <p:nvPr>
            <p:ph type="sldNum" sz="quarter" idx="11"/>
          </p:nvPr>
        </p:nvSpPr>
        <p:spPr>
          <a:ln/>
        </p:spPr>
        <p:txBody>
          <a:bodyPr/>
          <a:lstStyle>
            <a:lvl1pPr>
              <a:defRPr/>
            </a:lvl1pPr>
          </a:lstStyle>
          <a:p>
            <a:pPr>
              <a:defRPr/>
            </a:pPr>
            <a:fld id="{62652FC9-B4A2-484B-A2FC-89D150CA4223}" type="slidenum">
              <a:rPr lang="en-US"/>
              <a:pPr>
                <a:defRPr/>
              </a:pPr>
              <a:t>‹#›</a:t>
            </a:fld>
            <a:endParaRPr lang="en-US"/>
          </a:p>
        </p:txBody>
      </p:sp>
      <p:sp>
        <p:nvSpPr>
          <p:cNvPr id="6"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13785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p>
        </p:txBody>
      </p:sp>
      <p:sp>
        <p:nvSpPr>
          <p:cNvPr id="5" name="Rectangle 3"/>
          <p:cNvSpPr>
            <a:spLocks noGrp="1" noChangeArrowheads="1"/>
          </p:cNvSpPr>
          <p:nvPr>
            <p:ph type="sldNum" sz="quarter" idx="11"/>
          </p:nvPr>
        </p:nvSpPr>
        <p:spPr>
          <a:ln/>
        </p:spPr>
        <p:txBody>
          <a:bodyPr/>
          <a:lstStyle>
            <a:lvl1pPr>
              <a:defRPr/>
            </a:lvl1pPr>
          </a:lstStyle>
          <a:p>
            <a:pPr>
              <a:defRPr/>
            </a:pPr>
            <a:fld id="{81DB8405-CAD0-4332-8814-2D67A77C77FA}" type="slidenum">
              <a:rPr lang="en-US"/>
              <a:pPr>
                <a:defRPr/>
              </a:pPr>
              <a:t>‹#›</a:t>
            </a:fld>
            <a:endParaRPr lang="en-US"/>
          </a:p>
        </p:txBody>
      </p:sp>
      <p:sp>
        <p:nvSpPr>
          <p:cNvPr id="6"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877542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p>
        </p:txBody>
      </p:sp>
      <p:sp>
        <p:nvSpPr>
          <p:cNvPr id="6" name="Rectangle 3"/>
          <p:cNvSpPr>
            <a:spLocks noGrp="1" noChangeArrowheads="1"/>
          </p:cNvSpPr>
          <p:nvPr>
            <p:ph type="sldNum" sz="quarter" idx="11"/>
          </p:nvPr>
        </p:nvSpPr>
        <p:spPr>
          <a:ln/>
        </p:spPr>
        <p:txBody>
          <a:bodyPr/>
          <a:lstStyle>
            <a:lvl1pPr>
              <a:defRPr/>
            </a:lvl1pPr>
          </a:lstStyle>
          <a:p>
            <a:pPr>
              <a:defRPr/>
            </a:pPr>
            <a:fld id="{82B00CCF-1E86-4534-9860-77751E46F8C5}" type="slidenum">
              <a:rPr lang="en-US"/>
              <a:pPr>
                <a:defRPr/>
              </a:pPr>
              <a:t>‹#›</a:t>
            </a:fld>
            <a:endParaRPr lang="en-US"/>
          </a:p>
        </p:txBody>
      </p:sp>
      <p:sp>
        <p:nvSpPr>
          <p:cNvPr id="7"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09649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p:cNvSpPr>
            <a:spLocks noGrp="1" noChangeArrowheads="1"/>
          </p:cNvSpPr>
          <p:nvPr>
            <p:ph type="ftr" sz="quarter" idx="10"/>
          </p:nvPr>
        </p:nvSpPr>
        <p:spPr>
          <a:ln/>
        </p:spPr>
        <p:txBody>
          <a:bodyPr/>
          <a:lstStyle>
            <a:lvl1pPr>
              <a:defRPr/>
            </a:lvl1pPr>
          </a:lstStyle>
          <a:p>
            <a:pPr>
              <a:defRPr/>
            </a:pPr>
            <a:endParaRPr lang="en-US"/>
          </a:p>
        </p:txBody>
      </p:sp>
      <p:sp>
        <p:nvSpPr>
          <p:cNvPr id="8" name="Rectangle 3"/>
          <p:cNvSpPr>
            <a:spLocks noGrp="1" noChangeArrowheads="1"/>
          </p:cNvSpPr>
          <p:nvPr>
            <p:ph type="sldNum" sz="quarter" idx="11"/>
          </p:nvPr>
        </p:nvSpPr>
        <p:spPr>
          <a:ln/>
        </p:spPr>
        <p:txBody>
          <a:bodyPr/>
          <a:lstStyle>
            <a:lvl1pPr>
              <a:defRPr/>
            </a:lvl1pPr>
          </a:lstStyle>
          <a:p>
            <a:pPr>
              <a:defRPr/>
            </a:pPr>
            <a:fld id="{38A6BA2E-7EA9-4BDF-8C47-CC4E3C95276F}" type="slidenum">
              <a:rPr lang="en-US"/>
              <a:pPr>
                <a:defRPr/>
              </a:pPr>
              <a:t>‹#›</a:t>
            </a:fld>
            <a:endParaRPr lang="en-US"/>
          </a:p>
        </p:txBody>
      </p:sp>
      <p:sp>
        <p:nvSpPr>
          <p:cNvPr id="9"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40165162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a:spLocks noGrp="1" noChangeArrowheads="1"/>
          </p:cNvSpPr>
          <p:nvPr>
            <p:ph type="ftr" sz="quarter" idx="10"/>
          </p:nvPr>
        </p:nvSpPr>
        <p:spPr>
          <a:ln/>
        </p:spPr>
        <p:txBody>
          <a:bodyPr/>
          <a:lstStyle>
            <a:lvl1pPr>
              <a:defRPr/>
            </a:lvl1pPr>
          </a:lstStyle>
          <a:p>
            <a:pPr>
              <a:defRPr/>
            </a:pPr>
            <a:endParaRPr lang="en-US"/>
          </a:p>
        </p:txBody>
      </p:sp>
      <p:sp>
        <p:nvSpPr>
          <p:cNvPr id="4" name="Rectangle 3"/>
          <p:cNvSpPr>
            <a:spLocks noGrp="1" noChangeArrowheads="1"/>
          </p:cNvSpPr>
          <p:nvPr>
            <p:ph type="sldNum" sz="quarter" idx="11"/>
          </p:nvPr>
        </p:nvSpPr>
        <p:spPr>
          <a:ln/>
        </p:spPr>
        <p:txBody>
          <a:bodyPr/>
          <a:lstStyle>
            <a:lvl1pPr>
              <a:defRPr/>
            </a:lvl1pPr>
          </a:lstStyle>
          <a:p>
            <a:pPr>
              <a:defRPr/>
            </a:pPr>
            <a:fld id="{22DAAFE4-A776-4A3B-811A-E6AB9DDD8979}" type="slidenum">
              <a:rPr lang="en-US"/>
              <a:pPr>
                <a:defRPr/>
              </a:pPr>
              <a:t>‹#›</a:t>
            </a:fld>
            <a:endParaRPr lang="en-US"/>
          </a:p>
        </p:txBody>
      </p:sp>
      <p:sp>
        <p:nvSpPr>
          <p:cNvPr id="5"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266393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a:ln/>
        </p:spPr>
        <p:txBody>
          <a:bodyPr/>
          <a:lstStyle>
            <a:lvl1pPr>
              <a:defRPr/>
            </a:lvl1pPr>
          </a:lstStyle>
          <a:p>
            <a:pPr>
              <a:defRPr/>
            </a:pPr>
            <a:endParaRPr lang="en-US"/>
          </a:p>
        </p:txBody>
      </p:sp>
      <p:sp>
        <p:nvSpPr>
          <p:cNvPr id="3" name="Rectangle 3"/>
          <p:cNvSpPr>
            <a:spLocks noGrp="1" noChangeArrowheads="1"/>
          </p:cNvSpPr>
          <p:nvPr>
            <p:ph type="sldNum" sz="quarter" idx="11"/>
          </p:nvPr>
        </p:nvSpPr>
        <p:spPr>
          <a:ln/>
        </p:spPr>
        <p:txBody>
          <a:bodyPr/>
          <a:lstStyle>
            <a:lvl1pPr>
              <a:defRPr/>
            </a:lvl1pPr>
          </a:lstStyle>
          <a:p>
            <a:pPr>
              <a:defRPr/>
            </a:pPr>
            <a:fld id="{E3AD07FE-25E9-4877-B316-D7491E1566E2}" type="slidenum">
              <a:rPr lang="en-US"/>
              <a:pPr>
                <a:defRPr/>
              </a:pPr>
              <a:t>‹#›</a:t>
            </a:fld>
            <a:endParaRPr lang="en-US"/>
          </a:p>
        </p:txBody>
      </p:sp>
      <p:sp>
        <p:nvSpPr>
          <p:cNvPr id="4"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941835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p>
        </p:txBody>
      </p:sp>
      <p:sp>
        <p:nvSpPr>
          <p:cNvPr id="6" name="Rectangle 3"/>
          <p:cNvSpPr>
            <a:spLocks noGrp="1" noChangeArrowheads="1"/>
          </p:cNvSpPr>
          <p:nvPr>
            <p:ph type="sldNum" sz="quarter" idx="11"/>
          </p:nvPr>
        </p:nvSpPr>
        <p:spPr>
          <a:ln/>
        </p:spPr>
        <p:txBody>
          <a:bodyPr/>
          <a:lstStyle>
            <a:lvl1pPr>
              <a:defRPr/>
            </a:lvl1pPr>
          </a:lstStyle>
          <a:p>
            <a:pPr>
              <a:defRPr/>
            </a:pPr>
            <a:fld id="{432DDA77-ACC2-42D0-96C2-0A03790ABA78}" type="slidenum">
              <a:rPr lang="en-US"/>
              <a:pPr>
                <a:defRPr/>
              </a:pPr>
              <a:t>‹#›</a:t>
            </a:fld>
            <a:endParaRPr lang="en-US"/>
          </a:p>
        </p:txBody>
      </p:sp>
      <p:sp>
        <p:nvSpPr>
          <p:cNvPr id="7"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34177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p>
        </p:txBody>
      </p:sp>
      <p:sp>
        <p:nvSpPr>
          <p:cNvPr id="6" name="Rectangle 3"/>
          <p:cNvSpPr>
            <a:spLocks noGrp="1" noChangeArrowheads="1"/>
          </p:cNvSpPr>
          <p:nvPr>
            <p:ph type="sldNum" sz="quarter" idx="11"/>
          </p:nvPr>
        </p:nvSpPr>
        <p:spPr>
          <a:ln/>
        </p:spPr>
        <p:txBody>
          <a:bodyPr/>
          <a:lstStyle>
            <a:lvl1pPr>
              <a:defRPr/>
            </a:lvl1pPr>
          </a:lstStyle>
          <a:p>
            <a:pPr>
              <a:defRPr/>
            </a:pPr>
            <a:fld id="{E91B8510-43AE-483F-AD69-BB99859E4BBF}" type="slidenum">
              <a:rPr lang="en-US"/>
              <a:pPr>
                <a:defRPr/>
              </a:pPr>
              <a:t>‹#›</a:t>
            </a:fld>
            <a:endParaRPr lang="en-US"/>
          </a:p>
        </p:txBody>
      </p:sp>
      <p:sp>
        <p:nvSpPr>
          <p:cNvPr id="7"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5504731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514" name="Rectangle 2"/>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lvl1pPr>
          </a:lstStyle>
          <a:p>
            <a:pPr>
              <a:defRPr/>
            </a:pPr>
            <a:endParaRPr lang="en-US"/>
          </a:p>
        </p:txBody>
      </p:sp>
      <p:sp>
        <p:nvSpPr>
          <p:cNvPr id="64515" name="Rectangle 3"/>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Black" pitchFamily="34" charset="0"/>
              </a:defRPr>
            </a:lvl1pPr>
          </a:lstStyle>
          <a:p>
            <a:pPr>
              <a:defRPr/>
            </a:pPr>
            <a:fld id="{5F3CB1D9-3B67-401B-99B8-8881CB77F92C}" type="slidenum">
              <a:rPr lang="en-US"/>
              <a:pPr>
                <a:defRPr/>
              </a:pPr>
              <a:t>‹#›</a:t>
            </a:fld>
            <a:endParaRPr lang="en-US"/>
          </a:p>
        </p:txBody>
      </p:sp>
      <p:sp>
        <p:nvSpPr>
          <p:cNvPr id="1028" name="Rectangle 5"/>
          <p:cNvSpPr>
            <a:spLocks noChangeArrowheads="1"/>
          </p:cNvSpPr>
          <p:nvPr/>
        </p:nvSpPr>
        <p:spPr bwMode="auto">
          <a:xfrm>
            <a:off x="0" y="0"/>
            <a:ext cx="285750" cy="6858000"/>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lang="en-US" sz="2400">
              <a:latin typeface="Times New Roman" pitchFamily="18" charset="0"/>
            </a:endParaRPr>
          </a:p>
        </p:txBody>
      </p:sp>
      <p:sp>
        <p:nvSpPr>
          <p:cNvPr id="1029" name="Rectangle 6"/>
          <p:cNvSpPr>
            <a:spLocks noChangeArrowheads="1"/>
          </p:cNvSpPr>
          <p:nvPr/>
        </p:nvSpPr>
        <p:spPr bwMode="auto">
          <a:xfrm>
            <a:off x="412750" y="222250"/>
            <a:ext cx="8731250" cy="271463"/>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030" name="Rectangle 7"/>
          <p:cNvSpPr>
            <a:spLocks noChangeArrowheads="1"/>
          </p:cNvSpPr>
          <p:nvPr/>
        </p:nvSpPr>
        <p:spPr bwMode="auto">
          <a:xfrm>
            <a:off x="409575" y="222250"/>
            <a:ext cx="138113" cy="13970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solidFill>
                <a:schemeClr val="hlink"/>
              </a:solidFill>
            </a:endParaRPr>
          </a:p>
        </p:txBody>
      </p:sp>
      <p:sp>
        <p:nvSpPr>
          <p:cNvPr id="1031" name="Rectangle 8"/>
          <p:cNvSpPr>
            <a:spLocks noChangeArrowheads="1"/>
          </p:cNvSpPr>
          <p:nvPr/>
        </p:nvSpPr>
        <p:spPr bwMode="auto">
          <a:xfrm>
            <a:off x="547688" y="88900"/>
            <a:ext cx="139700" cy="13652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solidFill>
                <a:schemeClr val="hlink"/>
              </a:solidFill>
            </a:endParaRPr>
          </a:p>
        </p:txBody>
      </p:sp>
      <p:sp>
        <p:nvSpPr>
          <p:cNvPr id="1032" name="Rectangle 9"/>
          <p:cNvSpPr>
            <a:spLocks noChangeArrowheads="1"/>
          </p:cNvSpPr>
          <p:nvPr/>
        </p:nvSpPr>
        <p:spPr bwMode="auto">
          <a:xfrm>
            <a:off x="547688" y="222250"/>
            <a:ext cx="139700" cy="1397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solidFill>
                <a:schemeClr val="accent2"/>
              </a:solidFill>
            </a:endParaRPr>
          </a:p>
        </p:txBody>
      </p:sp>
      <p:sp>
        <p:nvSpPr>
          <p:cNvPr id="1033" name="Rectangle 10"/>
          <p:cNvSpPr>
            <a:spLocks noChangeArrowheads="1"/>
          </p:cNvSpPr>
          <p:nvPr/>
        </p:nvSpPr>
        <p:spPr bwMode="auto">
          <a:xfrm>
            <a:off x="274638" y="360363"/>
            <a:ext cx="136525" cy="13652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solidFill>
                <a:schemeClr val="hlink"/>
              </a:solidFill>
            </a:endParaRPr>
          </a:p>
        </p:txBody>
      </p:sp>
      <p:sp>
        <p:nvSpPr>
          <p:cNvPr id="1034" name="Rectangle 11"/>
          <p:cNvSpPr>
            <a:spLocks noChangeArrowheads="1"/>
          </p:cNvSpPr>
          <p:nvPr/>
        </p:nvSpPr>
        <p:spPr bwMode="auto">
          <a:xfrm>
            <a:off x="131763" y="223838"/>
            <a:ext cx="141287" cy="13652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pitchFamily="18" charset="0"/>
            </a:endParaRPr>
          </a:p>
        </p:txBody>
      </p:sp>
      <p:sp>
        <p:nvSpPr>
          <p:cNvPr id="1035" name="Rectangle 12"/>
          <p:cNvSpPr>
            <a:spLocks noChangeArrowheads="1"/>
          </p:cNvSpPr>
          <p:nvPr/>
        </p:nvSpPr>
        <p:spPr bwMode="auto">
          <a:xfrm>
            <a:off x="409575" y="357188"/>
            <a:ext cx="138113" cy="1365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solidFill>
                <a:schemeClr val="accent2"/>
              </a:solidFill>
            </a:endParaRPr>
          </a:p>
        </p:txBody>
      </p:sp>
      <p:sp>
        <p:nvSpPr>
          <p:cNvPr id="1036" name="Rectangle 13"/>
          <p:cNvSpPr>
            <a:spLocks noChangeArrowheads="1"/>
          </p:cNvSpPr>
          <p:nvPr/>
        </p:nvSpPr>
        <p:spPr bwMode="auto">
          <a:xfrm>
            <a:off x="274638" y="493713"/>
            <a:ext cx="136525" cy="13493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solidFill>
                <a:schemeClr val="accent2"/>
              </a:solidFill>
            </a:endParaRPr>
          </a:p>
        </p:txBody>
      </p:sp>
      <p:sp>
        <p:nvSpPr>
          <p:cNvPr id="1037" name="Rectangle 14"/>
          <p:cNvSpPr>
            <a:spLocks noGrp="1" noChangeArrowheads="1"/>
          </p:cNvSpPr>
          <p:nvPr>
            <p:ph type="title"/>
          </p:nvPr>
        </p:nvSpPr>
        <p:spPr bwMode="auto">
          <a:xfrm>
            <a:off x="457200" y="576263"/>
            <a:ext cx="8229600"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38" name="Rectangle 15"/>
          <p:cNvSpPr>
            <a:spLocks noGrp="1" noChangeArrowheads="1"/>
          </p:cNvSpPr>
          <p:nvPr>
            <p:ph type="body" idx="1"/>
          </p:nvPr>
        </p:nvSpPr>
        <p:spPr bwMode="auto">
          <a:xfrm>
            <a:off x="457200" y="1981200"/>
            <a:ext cx="82296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4528" name="Rectangle 16"/>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p>
        </p:txBody>
      </p:sp>
      <p:sp>
        <p:nvSpPr>
          <p:cNvPr id="64529" name="Text Box 17"/>
          <p:cNvSpPr txBox="1">
            <a:spLocks noChangeArrowheads="1"/>
          </p:cNvSpPr>
          <p:nvPr userDrawn="1"/>
        </p:nvSpPr>
        <p:spPr bwMode="auto">
          <a:xfrm>
            <a:off x="5791200" y="179388"/>
            <a:ext cx="3276600" cy="336550"/>
          </a:xfrm>
          <a:prstGeom prst="rect">
            <a:avLst/>
          </a:prstGeom>
          <a:noFill/>
          <a:ln w="9525">
            <a:noFill/>
            <a:miter lim="800000"/>
            <a:headEnd/>
            <a:tailEnd/>
          </a:ln>
          <a:effectLst/>
        </p:spPr>
        <p:txBody>
          <a:bodyPr>
            <a:spAutoFit/>
          </a:bodyPr>
          <a:lstStyle/>
          <a:p>
            <a:pPr>
              <a:spcBef>
                <a:spcPct val="50000"/>
              </a:spcBef>
              <a:defRPr/>
            </a:pPr>
            <a:r>
              <a:rPr lang="en-US" sz="1600" i="1">
                <a:solidFill>
                  <a:schemeClr val="bg2"/>
                </a:solidFill>
                <a:effectLst>
                  <a:outerShdw blurRad="38100" dist="38100" dir="2700000" algn="tl">
                    <a:srgbClr val="C0C0C0"/>
                  </a:outerShdw>
                </a:effectLst>
              </a:rPr>
              <a:t>Midwest Roadside Safety Facility</a:t>
            </a:r>
          </a:p>
        </p:txBody>
      </p:sp>
      <p:pic>
        <p:nvPicPr>
          <p:cNvPr id="1041" name="Picture 20" descr="Logo For Powerpoint"/>
          <p:cNvPicPr>
            <a:picLocks noChangeAspect="1" noChangeArrowheads="1"/>
          </p:cNvPicPr>
          <p:nvPr userDrawn="1"/>
        </p:nvPicPr>
        <p:blipFill>
          <a:blip r:embed="rId13">
            <a:clrChange>
              <a:clrFrom>
                <a:srgbClr val="00FF00"/>
              </a:clrFrom>
              <a:clrTo>
                <a:srgbClr val="00FF00">
                  <a:alpha val="0"/>
                </a:srgbClr>
              </a:clrTo>
            </a:clrChange>
            <a:extLst>
              <a:ext uri="{28A0092B-C50C-407E-A947-70E740481C1C}">
                <a14:useLocalDpi xmlns:a14="http://schemas.microsoft.com/office/drawing/2010/main" val="0"/>
              </a:ext>
            </a:extLst>
          </a:blip>
          <a:srcRect/>
          <a:stretch>
            <a:fillRect/>
          </a:stretch>
        </p:blipFill>
        <p:spPr bwMode="auto">
          <a:xfrm>
            <a:off x="823913" y="15875"/>
            <a:ext cx="2284412"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2" name="Line 24"/>
          <p:cNvSpPr>
            <a:spLocks noChangeShapeType="1"/>
          </p:cNvSpPr>
          <p:nvPr userDrawn="1"/>
        </p:nvSpPr>
        <p:spPr bwMode="auto">
          <a:xfrm>
            <a:off x="466725" y="1339850"/>
            <a:ext cx="822960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802"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Lst>
  <p:hf hdr="0" ftr="0" dt="0"/>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defRPr>
      </a:lvl2pPr>
      <a:lvl3pPr algn="l" rtl="0" eaLnBrk="0" fontAlgn="base" hangingPunct="0">
        <a:spcBef>
          <a:spcPct val="0"/>
        </a:spcBef>
        <a:spcAft>
          <a:spcPct val="0"/>
        </a:spcAft>
        <a:defRPr sz="4400">
          <a:solidFill>
            <a:schemeClr val="tx1"/>
          </a:solidFill>
          <a:latin typeface="Arial" charset="0"/>
        </a:defRPr>
      </a:lvl3pPr>
      <a:lvl4pPr algn="l" rtl="0" eaLnBrk="0" fontAlgn="base" hangingPunct="0">
        <a:spcBef>
          <a:spcPct val="0"/>
        </a:spcBef>
        <a:spcAft>
          <a:spcPct val="0"/>
        </a:spcAft>
        <a:defRPr sz="4400">
          <a:solidFill>
            <a:schemeClr val="tx1"/>
          </a:solidFill>
          <a:latin typeface="Arial" charset="0"/>
        </a:defRPr>
      </a:lvl4pPr>
      <a:lvl5pPr algn="l" rtl="0" eaLnBrk="0" fontAlgn="base" hangingPunct="0">
        <a:spcBef>
          <a:spcPct val="0"/>
        </a:spcBef>
        <a:spcAft>
          <a:spcPct val="0"/>
        </a:spcAft>
        <a:defRPr sz="4400">
          <a:solidFill>
            <a:schemeClr val="tx1"/>
          </a:solidFill>
          <a:latin typeface="Arial" charset="0"/>
        </a:defRPr>
      </a:lvl5pPr>
      <a:lvl6pPr marL="457200" algn="l" rtl="0" fontAlgn="base">
        <a:spcBef>
          <a:spcPct val="0"/>
        </a:spcBef>
        <a:spcAft>
          <a:spcPct val="0"/>
        </a:spcAft>
        <a:defRPr sz="4400">
          <a:solidFill>
            <a:schemeClr val="tx1"/>
          </a:solidFill>
          <a:latin typeface="Book Antiqua" pitchFamily="18" charset="0"/>
        </a:defRPr>
      </a:lvl6pPr>
      <a:lvl7pPr marL="914400" algn="l" rtl="0" fontAlgn="base">
        <a:spcBef>
          <a:spcPct val="0"/>
        </a:spcBef>
        <a:spcAft>
          <a:spcPct val="0"/>
        </a:spcAft>
        <a:defRPr sz="4400">
          <a:solidFill>
            <a:schemeClr val="tx1"/>
          </a:solidFill>
          <a:latin typeface="Book Antiqua" pitchFamily="18" charset="0"/>
        </a:defRPr>
      </a:lvl7pPr>
      <a:lvl8pPr marL="1371600" algn="l" rtl="0" fontAlgn="base">
        <a:spcBef>
          <a:spcPct val="0"/>
        </a:spcBef>
        <a:spcAft>
          <a:spcPct val="0"/>
        </a:spcAft>
        <a:defRPr sz="4400">
          <a:solidFill>
            <a:schemeClr val="tx1"/>
          </a:solidFill>
          <a:latin typeface="Book Antiqua" pitchFamily="18" charset="0"/>
        </a:defRPr>
      </a:lvl8pPr>
      <a:lvl9pPr marL="1828800" algn="l" rtl="0" fontAlgn="base">
        <a:spcBef>
          <a:spcPct val="0"/>
        </a:spcBef>
        <a:spcAft>
          <a:spcPct val="0"/>
        </a:spcAft>
        <a:defRPr sz="4400">
          <a:solidFill>
            <a:schemeClr val="tx1"/>
          </a:solidFill>
          <a:latin typeface="Book Antiqua" pitchFamily="18" charset="0"/>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l"/>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50000"/>
        <a:buFont typeface="Wingdings" pitchFamily="2" charset="2"/>
        <a:buChar char="¨"/>
        <a:defRPr sz="2800">
          <a:solidFill>
            <a:schemeClr val="tx1"/>
          </a:solidFill>
          <a:latin typeface="Arial" charset="0"/>
        </a:defRPr>
      </a:lvl2pPr>
      <a:lvl3pPr marL="1143000" indent="-228600" algn="l" rtl="0" eaLnBrk="0" fontAlgn="base" hangingPunct="0">
        <a:spcBef>
          <a:spcPct val="20000"/>
        </a:spcBef>
        <a:spcAft>
          <a:spcPct val="0"/>
        </a:spcAft>
        <a:buClr>
          <a:schemeClr val="bg2"/>
        </a:buClr>
        <a:buSzPct val="40000"/>
        <a:buFont typeface="Wingdings" pitchFamily="2" charset="2"/>
        <a:buChar char="n"/>
        <a:defRPr sz="2400">
          <a:solidFill>
            <a:schemeClr val="tx1"/>
          </a:solidFill>
          <a:latin typeface="Arial" charset="0"/>
        </a:defRPr>
      </a:lvl3pPr>
      <a:lvl4pPr marL="1600200" indent="-228600" algn="l" rtl="0" eaLnBrk="0" fontAlgn="base" hangingPunct="0">
        <a:spcBef>
          <a:spcPct val="20000"/>
        </a:spcBef>
        <a:spcAft>
          <a:spcPct val="0"/>
        </a:spcAft>
        <a:buClr>
          <a:schemeClr val="accent2"/>
        </a:buClr>
        <a:buSzPct val="40000"/>
        <a:buFont typeface="Wingdings" pitchFamily="2" charset="2"/>
        <a:buChar char="¨"/>
        <a:defRPr sz="2000">
          <a:solidFill>
            <a:schemeClr val="tx1"/>
          </a:solidFill>
          <a:latin typeface="Arial" charset="0"/>
        </a:defRPr>
      </a:lvl4pPr>
      <a:lvl5pPr marL="2057400" indent="-228600" algn="l" rtl="0" eaLnBrk="0" fontAlgn="base" hangingPunct="0">
        <a:spcBef>
          <a:spcPct val="20000"/>
        </a:spcBef>
        <a:spcAft>
          <a:spcPct val="0"/>
        </a:spcAft>
        <a:buClr>
          <a:schemeClr val="bg2"/>
        </a:buClr>
        <a:buSzPct val="30000"/>
        <a:buFont typeface="Wingdings" pitchFamily="2" charset="2"/>
        <a:buChar char="§"/>
        <a:defRPr sz="2000">
          <a:solidFill>
            <a:schemeClr val="tx1"/>
          </a:solidFill>
          <a:latin typeface="Arial" charset="0"/>
        </a:defRPr>
      </a:lvl5pPr>
      <a:lvl6pPr marL="2514600" indent="-228600" algn="l" rtl="0" fontAlgn="base">
        <a:spcBef>
          <a:spcPct val="20000"/>
        </a:spcBef>
        <a:spcAft>
          <a:spcPct val="0"/>
        </a:spcAft>
        <a:buClr>
          <a:schemeClr val="bg2"/>
        </a:buClr>
        <a:buSzPct val="30000"/>
        <a:buFont typeface="Wingdings" pitchFamily="2" charset="2"/>
        <a:buChar char="§"/>
        <a:defRPr sz="2000">
          <a:solidFill>
            <a:schemeClr val="tx1"/>
          </a:solidFill>
          <a:latin typeface="Arial" charset="0"/>
        </a:defRPr>
      </a:lvl6pPr>
      <a:lvl7pPr marL="2971800" indent="-228600" algn="l" rtl="0" fontAlgn="base">
        <a:spcBef>
          <a:spcPct val="20000"/>
        </a:spcBef>
        <a:spcAft>
          <a:spcPct val="0"/>
        </a:spcAft>
        <a:buClr>
          <a:schemeClr val="bg2"/>
        </a:buClr>
        <a:buSzPct val="30000"/>
        <a:buFont typeface="Wingdings" pitchFamily="2" charset="2"/>
        <a:buChar char="§"/>
        <a:defRPr sz="2000">
          <a:solidFill>
            <a:schemeClr val="tx1"/>
          </a:solidFill>
          <a:latin typeface="Arial" charset="0"/>
        </a:defRPr>
      </a:lvl7pPr>
      <a:lvl8pPr marL="3429000" indent="-228600" algn="l" rtl="0" fontAlgn="base">
        <a:spcBef>
          <a:spcPct val="20000"/>
        </a:spcBef>
        <a:spcAft>
          <a:spcPct val="0"/>
        </a:spcAft>
        <a:buClr>
          <a:schemeClr val="bg2"/>
        </a:buClr>
        <a:buSzPct val="30000"/>
        <a:buFont typeface="Wingdings" pitchFamily="2" charset="2"/>
        <a:buChar char="§"/>
        <a:defRPr sz="2000">
          <a:solidFill>
            <a:schemeClr val="tx1"/>
          </a:solidFill>
          <a:latin typeface="Arial" charset="0"/>
        </a:defRPr>
      </a:lvl8pPr>
      <a:lvl9pPr marL="3886200" indent="-228600" algn="l" rtl="0" fontAlgn="base">
        <a:spcBef>
          <a:spcPct val="20000"/>
        </a:spcBef>
        <a:spcAft>
          <a:spcPct val="0"/>
        </a:spcAft>
        <a:buClr>
          <a:schemeClr val="bg2"/>
        </a:buClr>
        <a:buSzPct val="30000"/>
        <a:buFont typeface="Wingdings" pitchFamily="2" charset="2"/>
        <a:buChar char="§"/>
        <a:defRPr sz="2000">
          <a:solidFill>
            <a:schemeClr val="tx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8.png"/><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omments" Target="../comments/comment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comments" Target="../comments/comment8.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comments" Target="../comments/commen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11.png"/><Relationship Id="rId7" Type="http://schemas.openxmlformats.org/officeDocument/2006/relationships/image" Target="../media/image8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2.png"/><Relationship Id="rId4" Type="http://schemas.openxmlformats.org/officeDocument/2006/relationships/image" Target="../media/image50.png"/><Relationship Id="rId9" Type="http://schemas.openxmlformats.org/officeDocument/2006/relationships/image" Target="../media/image100.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90.png"/><Relationship Id="rId4" Type="http://schemas.openxmlformats.org/officeDocument/2006/relationships/image" Target="../media/image80.png"/></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3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comments" Target="../comments/comment10.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30.png"/></Relationships>
</file>

<file path=ppt/slides/_rels/slide4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comments" Target="../comments/comment11.xml"/><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2349500" y="979488"/>
            <a:ext cx="6583363" cy="1830387"/>
          </a:xfrm>
        </p:spPr>
        <p:txBody>
          <a:bodyPr/>
          <a:lstStyle/>
          <a:p>
            <a:pPr algn="ctr" eaLnBrk="1" hangingPunct="1"/>
            <a:r>
              <a:rPr lang="en-US" sz="4400" dirty="0"/>
              <a:t>MATC Smart Barrier Project</a:t>
            </a:r>
          </a:p>
        </p:txBody>
      </p:sp>
      <p:sp>
        <p:nvSpPr>
          <p:cNvPr id="3075" name="Rectangle 3"/>
          <p:cNvSpPr>
            <a:spLocks noGrp="1" noChangeArrowheads="1"/>
          </p:cNvSpPr>
          <p:nvPr>
            <p:ph type="subTitle" idx="1"/>
          </p:nvPr>
        </p:nvSpPr>
        <p:spPr>
          <a:xfrm>
            <a:off x="679450" y="3087688"/>
            <a:ext cx="7718425" cy="3495675"/>
          </a:xfrm>
        </p:spPr>
        <p:txBody>
          <a:bodyPr/>
          <a:lstStyle/>
          <a:p>
            <a:pPr eaLnBrk="1" hangingPunct="1">
              <a:lnSpc>
                <a:spcPct val="80000"/>
              </a:lnSpc>
            </a:pPr>
            <a:r>
              <a:rPr lang="en-US" sz="2800" b="1" dirty="0"/>
              <a:t>Ricardo Jacome</a:t>
            </a:r>
          </a:p>
          <a:p>
            <a:pPr eaLnBrk="1" hangingPunct="1">
              <a:lnSpc>
                <a:spcPct val="80000"/>
              </a:lnSpc>
            </a:pPr>
            <a:r>
              <a:rPr lang="en-US" sz="2800" b="1" dirty="0"/>
              <a:t>Michael Sweigard</a:t>
            </a:r>
          </a:p>
          <a:p>
            <a:pPr eaLnBrk="1" hangingPunct="1">
              <a:lnSpc>
                <a:spcPct val="80000"/>
              </a:lnSpc>
            </a:pPr>
            <a:endParaRPr lang="en-US" sz="2400" dirty="0"/>
          </a:p>
          <a:p>
            <a:pPr eaLnBrk="1" hangingPunct="1">
              <a:lnSpc>
                <a:spcPct val="80000"/>
              </a:lnSpc>
            </a:pPr>
            <a:r>
              <a:rPr lang="en-US" sz="2400" dirty="0"/>
              <a:t>Midwest Roadside Safety Facility </a:t>
            </a:r>
          </a:p>
          <a:p>
            <a:pPr eaLnBrk="1" hangingPunct="1">
              <a:lnSpc>
                <a:spcPct val="80000"/>
              </a:lnSpc>
            </a:pPr>
            <a:r>
              <a:rPr lang="en-US" sz="2400" dirty="0"/>
              <a:t>University of Nebraska-Lincoln</a:t>
            </a:r>
          </a:p>
          <a:p>
            <a:pPr eaLnBrk="1" hangingPunct="1">
              <a:lnSpc>
                <a:spcPct val="80000"/>
              </a:lnSpc>
            </a:pPr>
            <a:endParaRPr lang="en-US" sz="2400" dirty="0"/>
          </a:p>
          <a:p>
            <a:pPr eaLnBrk="1" hangingPunct="1">
              <a:lnSpc>
                <a:spcPct val="80000"/>
              </a:lnSpc>
            </a:pPr>
            <a:r>
              <a:rPr lang="en-US" sz="2800" dirty="0"/>
              <a:t>03/14/19</a:t>
            </a:r>
          </a:p>
        </p:txBody>
      </p:sp>
      <p:pic>
        <p:nvPicPr>
          <p:cNvPr id="3076" name="Picture 4" descr="Logo For Powerpoint"/>
          <p:cNvPicPr>
            <a:picLocks noChangeAspect="1" noChangeArrowheads="1"/>
          </p:cNvPicPr>
          <p:nvPr/>
        </p:nvPicPr>
        <p:blipFill>
          <a:blip r:embed="rId3">
            <a:clrChange>
              <a:clrFrom>
                <a:srgbClr val="00FF00"/>
              </a:clrFrom>
              <a:clrTo>
                <a:srgbClr val="00FF00">
                  <a:alpha val="0"/>
                </a:srgbClr>
              </a:clrTo>
            </a:clrChange>
            <a:extLst>
              <a:ext uri="{28A0092B-C50C-407E-A947-70E740481C1C}">
                <a14:useLocalDpi xmlns:a14="http://schemas.microsoft.com/office/drawing/2010/main" val="0"/>
              </a:ext>
            </a:extLst>
          </a:blip>
          <a:srcRect/>
          <a:stretch>
            <a:fillRect/>
          </a:stretch>
        </p:blipFill>
        <p:spPr bwMode="auto">
          <a:xfrm>
            <a:off x="4759325" y="5387975"/>
            <a:ext cx="3983038"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6C4D3585-D2A6-4128-ADA0-0329B4B7A0BA}" type="slidenum">
              <a:rPr lang="en-US" smtClean="0"/>
              <a:pPr>
                <a:defRPr/>
              </a:pPr>
              <a:t>1</a:t>
            </a:fld>
            <a:endParaRPr lang="en-US"/>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Braking Model</a:t>
            </a:r>
          </a:p>
        </p:txBody>
      </p:sp>
      <p:sp>
        <p:nvSpPr>
          <p:cNvPr id="3" name="Content Placeholder 2"/>
          <p:cNvSpPr>
            <a:spLocks noGrp="1"/>
          </p:cNvSpPr>
          <p:nvPr>
            <p:ph idx="1"/>
          </p:nvPr>
        </p:nvSpPr>
        <p:spPr/>
        <p:txBody>
          <a:bodyPr/>
          <a:lstStyle/>
          <a:p>
            <a:r>
              <a:rPr lang="en-US" dirty="0"/>
              <a:t>Develop vehicle braking model to estimate behavior for different surfaces</a:t>
            </a:r>
          </a:p>
          <a:p>
            <a:pPr lvl="1"/>
            <a:r>
              <a:rPr lang="en-US" dirty="0"/>
              <a:t>Simplified linear model</a:t>
            </a:r>
          </a:p>
          <a:p>
            <a:pPr lvl="1"/>
            <a:r>
              <a:rPr lang="en-US" dirty="0"/>
              <a:t>Average frictional values</a:t>
            </a:r>
          </a:p>
        </p:txBody>
      </p:sp>
      <p:sp>
        <p:nvSpPr>
          <p:cNvPr id="4" name="Slide Number Placeholder 3"/>
          <p:cNvSpPr>
            <a:spLocks noGrp="1"/>
          </p:cNvSpPr>
          <p:nvPr>
            <p:ph type="sldNum" sz="quarter" idx="11"/>
          </p:nvPr>
        </p:nvSpPr>
        <p:spPr/>
        <p:txBody>
          <a:bodyPr/>
          <a:lstStyle/>
          <a:p>
            <a:pPr>
              <a:defRPr/>
            </a:pPr>
            <a:fld id="{62652FC9-B4A2-484B-A2FC-89D150CA4223}" type="slidenum">
              <a:rPr lang="en-US" smtClean="0"/>
              <a:pPr>
                <a:defRPr/>
              </a:pPr>
              <a:t>10</a:t>
            </a:fld>
            <a:endParaRPr lang="en-US"/>
          </a:p>
        </p:txBody>
      </p:sp>
    </p:spTree>
    <p:extLst>
      <p:ext uri="{BB962C8B-B14F-4D97-AF65-F5344CB8AC3E}">
        <p14:creationId xmlns:p14="http://schemas.microsoft.com/office/powerpoint/2010/main" val="34248722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 Friction Testing</a:t>
            </a:r>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51285" y="1400175"/>
            <a:ext cx="6641430" cy="5132015"/>
          </a:xfrm>
        </p:spPr>
      </p:pic>
      <p:sp>
        <p:nvSpPr>
          <p:cNvPr id="4" name="Slide Number Placeholder 3"/>
          <p:cNvSpPr>
            <a:spLocks noGrp="1"/>
          </p:cNvSpPr>
          <p:nvPr>
            <p:ph type="sldNum" sz="quarter" idx="11"/>
          </p:nvPr>
        </p:nvSpPr>
        <p:spPr/>
        <p:txBody>
          <a:bodyPr/>
          <a:lstStyle/>
          <a:p>
            <a:pPr>
              <a:defRPr/>
            </a:pPr>
            <a:fld id="{62652FC9-B4A2-484B-A2FC-89D150CA4223}" type="slidenum">
              <a:rPr lang="en-US" smtClean="0"/>
              <a:pPr>
                <a:defRPr/>
              </a:pPr>
              <a:t>11</a:t>
            </a:fld>
            <a:endParaRPr lang="en-US"/>
          </a:p>
        </p:txBody>
      </p:sp>
    </p:spTree>
    <p:extLst>
      <p:ext uri="{BB962C8B-B14F-4D97-AF65-F5344CB8AC3E}">
        <p14:creationId xmlns:p14="http://schemas.microsoft.com/office/powerpoint/2010/main" val="1386489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 Friction Testing</a:t>
            </a:r>
          </a:p>
        </p:txBody>
      </p:sp>
      <p:pic>
        <p:nvPicPr>
          <p:cNvPr id="5" name="ABS-6p2-panning">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117600" y="1981200"/>
            <a:ext cx="6908800" cy="3886200"/>
          </a:xfrm>
        </p:spPr>
      </p:pic>
      <p:sp>
        <p:nvSpPr>
          <p:cNvPr id="4" name="Slide Number Placeholder 3"/>
          <p:cNvSpPr>
            <a:spLocks noGrp="1"/>
          </p:cNvSpPr>
          <p:nvPr>
            <p:ph type="sldNum" sz="quarter" idx="11"/>
          </p:nvPr>
        </p:nvSpPr>
        <p:spPr/>
        <p:txBody>
          <a:bodyPr/>
          <a:lstStyle/>
          <a:p>
            <a:pPr>
              <a:defRPr/>
            </a:pPr>
            <a:fld id="{62652FC9-B4A2-484B-A2FC-89D150CA4223}" type="slidenum">
              <a:rPr lang="en-US" smtClean="0"/>
              <a:pPr>
                <a:defRPr/>
              </a:pPr>
              <a:t>12</a:t>
            </a:fld>
            <a:endParaRPr lang="en-US"/>
          </a:p>
        </p:txBody>
      </p:sp>
    </p:spTree>
    <p:extLst>
      <p:ext uri="{BB962C8B-B14F-4D97-AF65-F5344CB8AC3E}">
        <p14:creationId xmlns:p14="http://schemas.microsoft.com/office/powerpoint/2010/main" val="161764460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 Friction Results</a:t>
            </a:r>
          </a:p>
        </p:txBody>
      </p:sp>
      <p:sp>
        <p:nvSpPr>
          <p:cNvPr id="4" name="Slide Number Placeholder 3"/>
          <p:cNvSpPr>
            <a:spLocks noGrp="1"/>
          </p:cNvSpPr>
          <p:nvPr>
            <p:ph type="sldNum" sz="quarter" idx="11"/>
          </p:nvPr>
        </p:nvSpPr>
        <p:spPr/>
        <p:txBody>
          <a:bodyPr/>
          <a:lstStyle/>
          <a:p>
            <a:pPr>
              <a:defRPr/>
            </a:pPr>
            <a:fld id="{62652FC9-B4A2-484B-A2FC-89D150CA4223}" type="slidenum">
              <a:rPr lang="en-US" smtClean="0"/>
              <a:pPr>
                <a:defRPr/>
              </a:pPr>
              <a:t>13</a:t>
            </a:fld>
            <a:endParaRPr lang="en-US"/>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2990146050"/>
              </p:ext>
            </p:extLst>
          </p:nvPr>
        </p:nvGraphicFramePr>
        <p:xfrm>
          <a:off x="457197" y="2273967"/>
          <a:ext cx="8229602" cy="3585411"/>
        </p:xfrm>
        <a:graphic>
          <a:graphicData uri="http://schemas.openxmlformats.org/drawingml/2006/table">
            <a:tbl>
              <a:tblPr>
                <a:tableStyleId>{F5AB1C69-6EDB-4FF4-983F-18BD219EF322}</a:tableStyleId>
              </a:tblPr>
              <a:tblGrid>
                <a:gridCol w="757108">
                  <a:extLst>
                    <a:ext uri="{9D8B030D-6E8A-4147-A177-3AD203B41FA5}">
                      <a16:colId xmlns:a16="http://schemas.microsoft.com/office/drawing/2014/main" val="1269394857"/>
                    </a:ext>
                  </a:extLst>
                </a:gridCol>
                <a:gridCol w="839915">
                  <a:extLst>
                    <a:ext uri="{9D8B030D-6E8A-4147-A177-3AD203B41FA5}">
                      <a16:colId xmlns:a16="http://schemas.microsoft.com/office/drawing/2014/main" val="2928678424"/>
                    </a:ext>
                  </a:extLst>
                </a:gridCol>
                <a:gridCol w="839915">
                  <a:extLst>
                    <a:ext uri="{9D8B030D-6E8A-4147-A177-3AD203B41FA5}">
                      <a16:colId xmlns:a16="http://schemas.microsoft.com/office/drawing/2014/main" val="2988779796"/>
                    </a:ext>
                  </a:extLst>
                </a:gridCol>
                <a:gridCol w="650640">
                  <a:extLst>
                    <a:ext uri="{9D8B030D-6E8A-4147-A177-3AD203B41FA5}">
                      <a16:colId xmlns:a16="http://schemas.microsoft.com/office/drawing/2014/main" val="611257263"/>
                    </a:ext>
                  </a:extLst>
                </a:gridCol>
                <a:gridCol w="642214">
                  <a:extLst>
                    <a:ext uri="{9D8B030D-6E8A-4147-A177-3AD203B41FA5}">
                      <a16:colId xmlns:a16="http://schemas.microsoft.com/office/drawing/2014/main" val="1430638072"/>
                    </a:ext>
                  </a:extLst>
                </a:gridCol>
                <a:gridCol w="714270">
                  <a:extLst>
                    <a:ext uri="{9D8B030D-6E8A-4147-A177-3AD203B41FA5}">
                      <a16:colId xmlns:a16="http://schemas.microsoft.com/office/drawing/2014/main" val="4162349826"/>
                    </a:ext>
                  </a:extLst>
                </a:gridCol>
                <a:gridCol w="757108">
                  <a:extLst>
                    <a:ext uri="{9D8B030D-6E8A-4147-A177-3AD203B41FA5}">
                      <a16:colId xmlns:a16="http://schemas.microsoft.com/office/drawing/2014/main" val="225761517"/>
                    </a:ext>
                  </a:extLst>
                </a:gridCol>
                <a:gridCol w="757108">
                  <a:extLst>
                    <a:ext uri="{9D8B030D-6E8A-4147-A177-3AD203B41FA5}">
                      <a16:colId xmlns:a16="http://schemas.microsoft.com/office/drawing/2014/main" val="3980850301"/>
                    </a:ext>
                  </a:extLst>
                </a:gridCol>
                <a:gridCol w="757108">
                  <a:extLst>
                    <a:ext uri="{9D8B030D-6E8A-4147-A177-3AD203B41FA5}">
                      <a16:colId xmlns:a16="http://schemas.microsoft.com/office/drawing/2014/main" val="3909660741"/>
                    </a:ext>
                  </a:extLst>
                </a:gridCol>
                <a:gridCol w="757108">
                  <a:extLst>
                    <a:ext uri="{9D8B030D-6E8A-4147-A177-3AD203B41FA5}">
                      <a16:colId xmlns:a16="http://schemas.microsoft.com/office/drawing/2014/main" val="4007451954"/>
                    </a:ext>
                  </a:extLst>
                </a:gridCol>
                <a:gridCol w="757108">
                  <a:extLst>
                    <a:ext uri="{9D8B030D-6E8A-4147-A177-3AD203B41FA5}">
                      <a16:colId xmlns:a16="http://schemas.microsoft.com/office/drawing/2014/main" val="182451099"/>
                    </a:ext>
                  </a:extLst>
                </a:gridCol>
              </a:tblGrid>
              <a:tr h="1195137">
                <a:tc>
                  <a:txBody>
                    <a:bodyPr/>
                    <a:lstStyle/>
                    <a:p>
                      <a:pPr algn="ctr" fontAlgn="ctr"/>
                      <a:r>
                        <a:rPr lang="en-US" sz="1400" u="none" strike="noStrike" dirty="0">
                          <a:effectLst/>
                        </a:rPr>
                        <a:t> </a:t>
                      </a:r>
                      <a:endParaRPr lang="en-US"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dirty="0">
                          <a:effectLst/>
                        </a:rPr>
                        <a:t>ABSF-1</a:t>
                      </a:r>
                      <a:br>
                        <a:rPr lang="en-US" sz="1400" u="none" strike="noStrike" dirty="0">
                          <a:effectLst/>
                        </a:rPr>
                      </a:br>
                      <a:r>
                        <a:rPr lang="en-US" sz="1400" u="none" strike="noStrike" dirty="0">
                          <a:effectLst/>
                        </a:rPr>
                        <a:t>(concrete)</a:t>
                      </a:r>
                      <a:endParaRPr lang="en-US"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dirty="0">
                          <a:effectLst/>
                        </a:rPr>
                        <a:t>ABSF-2</a:t>
                      </a:r>
                      <a:br>
                        <a:rPr lang="en-US" sz="1400" u="none" strike="noStrike" dirty="0">
                          <a:effectLst/>
                        </a:rPr>
                      </a:br>
                      <a:r>
                        <a:rPr lang="en-US" sz="1400" u="none" strike="noStrike" dirty="0">
                          <a:effectLst/>
                        </a:rPr>
                        <a:t>(concrete)</a:t>
                      </a:r>
                      <a:endParaRPr lang="en-US"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dirty="0">
                          <a:effectLst/>
                        </a:rPr>
                        <a:t>ABSF-3</a:t>
                      </a:r>
                      <a:br>
                        <a:rPr lang="en-US" sz="1400" u="none" strike="noStrike" dirty="0">
                          <a:effectLst/>
                        </a:rPr>
                      </a:br>
                      <a:r>
                        <a:rPr lang="en-US" sz="1400" u="none" strike="noStrike" dirty="0">
                          <a:effectLst/>
                        </a:rPr>
                        <a:t>(gravel)</a:t>
                      </a:r>
                      <a:endParaRPr lang="en-US"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dirty="0">
                          <a:effectLst/>
                        </a:rPr>
                        <a:t>ABSF-3</a:t>
                      </a:r>
                      <a:br>
                        <a:rPr lang="en-US" sz="1400" u="none" strike="noStrike" dirty="0">
                          <a:effectLst/>
                        </a:rPr>
                      </a:br>
                      <a:r>
                        <a:rPr lang="en-US" sz="1400" u="none" strike="noStrike" dirty="0">
                          <a:effectLst/>
                        </a:rPr>
                        <a:t>(grass)</a:t>
                      </a:r>
                      <a:endParaRPr lang="en-US"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dirty="0">
                          <a:effectLst/>
                        </a:rPr>
                        <a:t>ABSF-4</a:t>
                      </a:r>
                      <a:br>
                        <a:rPr lang="en-US" sz="1400" u="none" strike="noStrike" dirty="0">
                          <a:effectLst/>
                        </a:rPr>
                      </a:br>
                      <a:r>
                        <a:rPr lang="en-US" sz="1400" u="none" strike="noStrike" dirty="0">
                          <a:effectLst/>
                        </a:rPr>
                        <a:t>(gravel)</a:t>
                      </a:r>
                      <a:endParaRPr lang="en-US"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dirty="0">
                          <a:effectLst/>
                        </a:rPr>
                        <a:t>ABSF-4</a:t>
                      </a:r>
                      <a:br>
                        <a:rPr lang="en-US" sz="1400" u="none" strike="noStrike" dirty="0">
                          <a:effectLst/>
                        </a:rPr>
                      </a:br>
                      <a:r>
                        <a:rPr lang="en-US" sz="1400" u="none" strike="noStrike" dirty="0">
                          <a:effectLst/>
                        </a:rPr>
                        <a:t>(grass)</a:t>
                      </a:r>
                      <a:endParaRPr lang="en-US"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dirty="0">
                          <a:effectLst/>
                        </a:rPr>
                        <a:t>ABSF-5</a:t>
                      </a:r>
                      <a:br>
                        <a:rPr lang="en-US" sz="1400" u="none" strike="noStrike" dirty="0">
                          <a:effectLst/>
                        </a:rPr>
                      </a:br>
                      <a:r>
                        <a:rPr lang="en-US" sz="1400" u="none" strike="noStrike" dirty="0">
                          <a:effectLst/>
                        </a:rPr>
                        <a:t>(sand)</a:t>
                      </a:r>
                      <a:endParaRPr lang="en-US"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dirty="0">
                          <a:effectLst/>
                        </a:rPr>
                        <a:t>ABSF-5</a:t>
                      </a:r>
                      <a:br>
                        <a:rPr lang="en-US" sz="1400" u="none" strike="noStrike" dirty="0">
                          <a:effectLst/>
                        </a:rPr>
                      </a:br>
                      <a:r>
                        <a:rPr lang="en-US" sz="1400" u="none" strike="noStrike" dirty="0">
                          <a:effectLst/>
                        </a:rPr>
                        <a:t>(grass)</a:t>
                      </a:r>
                      <a:endParaRPr lang="en-US"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dirty="0">
                          <a:effectLst/>
                        </a:rPr>
                        <a:t>ABSF-6</a:t>
                      </a:r>
                      <a:br>
                        <a:rPr lang="en-US" sz="1400" u="none" strike="noStrike" dirty="0">
                          <a:effectLst/>
                        </a:rPr>
                      </a:br>
                      <a:r>
                        <a:rPr lang="en-US" sz="1400" u="none" strike="noStrike" dirty="0">
                          <a:effectLst/>
                        </a:rPr>
                        <a:t>(sand)</a:t>
                      </a:r>
                      <a:endParaRPr lang="en-US"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dirty="0">
                          <a:effectLst/>
                        </a:rPr>
                        <a:t>ABSF-6</a:t>
                      </a:r>
                      <a:br>
                        <a:rPr lang="en-US" sz="1400" u="none" strike="noStrike" dirty="0">
                          <a:effectLst/>
                        </a:rPr>
                      </a:br>
                      <a:r>
                        <a:rPr lang="en-US" sz="1400" u="none" strike="noStrike" dirty="0">
                          <a:effectLst/>
                        </a:rPr>
                        <a:t>(grass)</a:t>
                      </a:r>
                      <a:endParaRPr lang="en-US"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7660865"/>
                  </a:ext>
                </a:extLst>
              </a:tr>
              <a:tr h="1195137">
                <a:tc>
                  <a:txBody>
                    <a:bodyPr/>
                    <a:lstStyle/>
                    <a:p>
                      <a:pPr algn="ctr" fontAlgn="ctr"/>
                      <a:r>
                        <a:rPr lang="en-US" sz="1400" u="none" strike="noStrike">
                          <a:effectLst/>
                        </a:rPr>
                        <a:t>Total Braking Time</a:t>
                      </a:r>
                      <a:br>
                        <a:rPr lang="en-US" sz="1400" u="none" strike="noStrike">
                          <a:effectLst/>
                        </a:rPr>
                      </a:br>
                      <a:r>
                        <a:rPr lang="en-US" sz="1400" u="none" strike="noStrike">
                          <a:effectLst/>
                        </a:rPr>
                        <a:t>(sec)</a:t>
                      </a:r>
                      <a:endParaRPr lang="en-US" sz="14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rPr>
                        <a:t>3.0</a:t>
                      </a:r>
                      <a:endParaRPr lang="en-US" sz="14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dirty="0">
                          <a:effectLst/>
                        </a:rPr>
                        <a:t>3.2</a:t>
                      </a:r>
                      <a:endParaRPr lang="en-US"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fontAlgn="ctr"/>
                      <a:r>
                        <a:rPr lang="en-US" sz="1400" u="none" strike="noStrike" dirty="0">
                          <a:effectLst/>
                        </a:rPr>
                        <a:t>5.4</a:t>
                      </a:r>
                      <a:endParaRPr lang="en-US"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algn="ctr" fontAlgn="ctr"/>
                      <a:r>
                        <a:rPr lang="en-US" sz="1400" u="none" strike="noStrike">
                          <a:effectLst/>
                        </a:rPr>
                        <a:t>5.6</a:t>
                      </a:r>
                      <a:endParaRPr lang="en-US" sz="14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algn="ctr" fontAlgn="ctr"/>
                      <a:r>
                        <a:rPr lang="en-US" sz="1400" u="none" strike="noStrike" dirty="0">
                          <a:effectLst/>
                        </a:rPr>
                        <a:t>5.7</a:t>
                      </a:r>
                      <a:endParaRPr lang="en-US"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algn="ctr" fontAlgn="ctr"/>
                      <a:r>
                        <a:rPr lang="en-US" sz="1400" u="none" strike="noStrike" dirty="0">
                          <a:effectLst/>
                        </a:rPr>
                        <a:t>5.2</a:t>
                      </a:r>
                      <a:endParaRPr lang="en-US"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371535229"/>
                  </a:ext>
                </a:extLst>
              </a:tr>
              <a:tr h="1195137">
                <a:tc>
                  <a:txBody>
                    <a:bodyPr/>
                    <a:lstStyle/>
                    <a:p>
                      <a:pPr algn="ctr" fontAlgn="ctr"/>
                      <a:r>
                        <a:rPr lang="en-US" sz="1400" u="none" strike="noStrike">
                          <a:effectLst/>
                        </a:rPr>
                        <a:t>Total Braking Distance</a:t>
                      </a:r>
                      <a:br>
                        <a:rPr lang="en-US" sz="1400" u="none" strike="noStrike">
                          <a:effectLst/>
                        </a:rPr>
                      </a:br>
                      <a:r>
                        <a:rPr lang="en-US" sz="1400" u="none" strike="noStrike">
                          <a:effectLst/>
                        </a:rPr>
                        <a:t>(ft)</a:t>
                      </a:r>
                      <a:endParaRPr lang="en-US" sz="14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rPr>
                        <a:t>127</a:t>
                      </a:r>
                      <a:endParaRPr lang="en-US" sz="14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rPr>
                        <a:t>147</a:t>
                      </a:r>
                      <a:endParaRPr lang="en-US" sz="14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fontAlgn="ctr"/>
                      <a:r>
                        <a:rPr lang="en-US" sz="1400" u="none" strike="noStrike" dirty="0">
                          <a:effectLst/>
                        </a:rPr>
                        <a:t>227</a:t>
                      </a:r>
                      <a:endParaRPr lang="en-US"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algn="ctr" fontAlgn="ctr"/>
                      <a:r>
                        <a:rPr lang="en-US" sz="1400" u="none" strike="noStrike" dirty="0">
                          <a:effectLst/>
                        </a:rPr>
                        <a:t>214</a:t>
                      </a:r>
                      <a:endParaRPr lang="en-US"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algn="ctr" fontAlgn="ctr"/>
                      <a:r>
                        <a:rPr lang="en-US" sz="1400" u="none" strike="noStrike" dirty="0">
                          <a:effectLst/>
                        </a:rPr>
                        <a:t>206</a:t>
                      </a:r>
                      <a:endParaRPr lang="en-US"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algn="ctr" fontAlgn="ctr"/>
                      <a:r>
                        <a:rPr lang="en-US" sz="1400" u="none" strike="noStrike" dirty="0">
                          <a:effectLst/>
                        </a:rPr>
                        <a:t>230</a:t>
                      </a:r>
                      <a:endParaRPr lang="en-US"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054488295"/>
                  </a:ext>
                </a:extLst>
              </a:tr>
            </a:tbl>
          </a:graphicData>
        </a:graphic>
      </p:graphicFrame>
    </p:spTree>
    <p:extLst>
      <p:ext uri="{BB962C8B-B14F-4D97-AF65-F5344CB8AC3E}">
        <p14:creationId xmlns:p14="http://schemas.microsoft.com/office/powerpoint/2010/main" val="4270838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 Friction Results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038604309"/>
              </p:ext>
            </p:extLst>
          </p:nvPr>
        </p:nvGraphicFramePr>
        <p:xfrm>
          <a:off x="318837" y="1985210"/>
          <a:ext cx="8506325" cy="3958392"/>
        </p:xfrm>
        <a:graphic>
          <a:graphicData uri="http://schemas.openxmlformats.org/drawingml/2006/table">
            <a:tbl>
              <a:tblPr>
                <a:tableStyleId>{F5AB1C69-6EDB-4FF4-983F-18BD219EF322}</a:tableStyleId>
              </a:tblPr>
              <a:tblGrid>
                <a:gridCol w="1058779">
                  <a:extLst>
                    <a:ext uri="{9D8B030D-6E8A-4147-A177-3AD203B41FA5}">
                      <a16:colId xmlns:a16="http://schemas.microsoft.com/office/drawing/2014/main" val="4082025622"/>
                    </a:ext>
                  </a:extLst>
                </a:gridCol>
                <a:gridCol w="1016876">
                  <a:extLst>
                    <a:ext uri="{9D8B030D-6E8A-4147-A177-3AD203B41FA5}">
                      <a16:colId xmlns:a16="http://schemas.microsoft.com/office/drawing/2014/main" val="489989212"/>
                    </a:ext>
                  </a:extLst>
                </a:gridCol>
                <a:gridCol w="1145190">
                  <a:extLst>
                    <a:ext uri="{9D8B030D-6E8A-4147-A177-3AD203B41FA5}">
                      <a16:colId xmlns:a16="http://schemas.microsoft.com/office/drawing/2014/main" val="4035167813"/>
                    </a:ext>
                  </a:extLst>
                </a:gridCol>
                <a:gridCol w="1057096">
                  <a:extLst>
                    <a:ext uri="{9D8B030D-6E8A-4147-A177-3AD203B41FA5}">
                      <a16:colId xmlns:a16="http://schemas.microsoft.com/office/drawing/2014/main" val="2795289547"/>
                    </a:ext>
                  </a:extLst>
                </a:gridCol>
                <a:gridCol w="1057096">
                  <a:extLst>
                    <a:ext uri="{9D8B030D-6E8A-4147-A177-3AD203B41FA5}">
                      <a16:colId xmlns:a16="http://schemas.microsoft.com/office/drawing/2014/main" val="2584934101"/>
                    </a:ext>
                  </a:extLst>
                </a:gridCol>
                <a:gridCol w="1057096">
                  <a:extLst>
                    <a:ext uri="{9D8B030D-6E8A-4147-A177-3AD203B41FA5}">
                      <a16:colId xmlns:a16="http://schemas.microsoft.com/office/drawing/2014/main" val="1390448725"/>
                    </a:ext>
                  </a:extLst>
                </a:gridCol>
                <a:gridCol w="1057096">
                  <a:extLst>
                    <a:ext uri="{9D8B030D-6E8A-4147-A177-3AD203B41FA5}">
                      <a16:colId xmlns:a16="http://schemas.microsoft.com/office/drawing/2014/main" val="373050217"/>
                    </a:ext>
                  </a:extLst>
                </a:gridCol>
                <a:gridCol w="1057096">
                  <a:extLst>
                    <a:ext uri="{9D8B030D-6E8A-4147-A177-3AD203B41FA5}">
                      <a16:colId xmlns:a16="http://schemas.microsoft.com/office/drawing/2014/main" val="580048999"/>
                    </a:ext>
                  </a:extLst>
                </a:gridCol>
              </a:tblGrid>
              <a:tr h="1319464">
                <a:tc>
                  <a:txBody>
                    <a:bodyPr/>
                    <a:lstStyle/>
                    <a:p>
                      <a:pPr algn="ctr" fontAlgn="ctr"/>
                      <a:r>
                        <a:rPr lang="en-US" sz="1400" u="none" strike="noStrike" dirty="0">
                          <a:effectLst/>
                        </a:rPr>
                        <a:t>ABSF-7</a:t>
                      </a:r>
                      <a:br>
                        <a:rPr lang="en-US" sz="1400" u="none" strike="noStrike" dirty="0">
                          <a:effectLst/>
                        </a:rPr>
                      </a:br>
                      <a:r>
                        <a:rPr lang="en-US" sz="1400" u="none" strike="noStrike" dirty="0">
                          <a:effectLst/>
                        </a:rPr>
                        <a:t>(split-mu concrete/</a:t>
                      </a:r>
                      <a:br>
                        <a:rPr lang="en-US" sz="1400" u="none" strike="noStrike" dirty="0">
                          <a:effectLst/>
                        </a:rPr>
                      </a:br>
                      <a:r>
                        <a:rPr lang="en-US" sz="1400" u="none" strike="noStrike" dirty="0">
                          <a:effectLst/>
                        </a:rPr>
                        <a:t>gravel)</a:t>
                      </a:r>
                      <a:endParaRPr lang="en-US"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dirty="0">
                          <a:effectLst/>
                        </a:rPr>
                        <a:t>ABSF-7</a:t>
                      </a:r>
                      <a:br>
                        <a:rPr lang="en-US" sz="1400" u="none" strike="noStrike" dirty="0">
                          <a:effectLst/>
                        </a:rPr>
                      </a:br>
                      <a:r>
                        <a:rPr lang="en-US" sz="1400" u="none" strike="noStrike" dirty="0">
                          <a:effectLst/>
                        </a:rPr>
                        <a:t>(split-mu concrete/</a:t>
                      </a:r>
                      <a:br>
                        <a:rPr lang="en-US" sz="1400" u="none" strike="noStrike" dirty="0">
                          <a:effectLst/>
                        </a:rPr>
                      </a:br>
                      <a:r>
                        <a:rPr lang="en-US" sz="1400" u="none" strike="noStrike" dirty="0">
                          <a:effectLst/>
                        </a:rPr>
                        <a:t>grass)</a:t>
                      </a:r>
                      <a:endParaRPr lang="en-US"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dirty="0">
                          <a:effectLst/>
                        </a:rPr>
                        <a:t>ABSF-8</a:t>
                      </a:r>
                      <a:br>
                        <a:rPr lang="en-US" sz="1400" u="none" strike="noStrike" dirty="0">
                          <a:effectLst/>
                        </a:rPr>
                      </a:br>
                      <a:r>
                        <a:rPr lang="en-US" sz="1400" u="none" strike="noStrike" dirty="0">
                          <a:effectLst/>
                        </a:rPr>
                        <a:t>(split-mu concrete/</a:t>
                      </a:r>
                      <a:br>
                        <a:rPr lang="en-US" sz="1400" u="none" strike="noStrike" dirty="0">
                          <a:effectLst/>
                        </a:rPr>
                      </a:br>
                      <a:r>
                        <a:rPr lang="en-US" sz="1400" u="none" strike="noStrike" dirty="0">
                          <a:effectLst/>
                        </a:rPr>
                        <a:t>gravel)</a:t>
                      </a:r>
                      <a:endParaRPr lang="en-US"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dirty="0">
                          <a:effectLst/>
                        </a:rPr>
                        <a:t>ABSF-8</a:t>
                      </a:r>
                      <a:br>
                        <a:rPr lang="en-US" sz="1400" u="none" strike="noStrike" dirty="0">
                          <a:effectLst/>
                        </a:rPr>
                      </a:br>
                      <a:r>
                        <a:rPr lang="en-US" sz="1400" u="none" strike="noStrike" dirty="0">
                          <a:effectLst/>
                        </a:rPr>
                        <a:t>(split-mu concrete/</a:t>
                      </a:r>
                      <a:br>
                        <a:rPr lang="en-US" sz="1400" u="none" strike="noStrike" dirty="0">
                          <a:effectLst/>
                        </a:rPr>
                      </a:br>
                      <a:r>
                        <a:rPr lang="en-US" sz="1400" u="none" strike="noStrike" dirty="0">
                          <a:effectLst/>
                        </a:rPr>
                        <a:t>grass)</a:t>
                      </a:r>
                      <a:endParaRPr lang="en-US"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dirty="0">
                          <a:effectLst/>
                        </a:rPr>
                        <a:t>ABSF-9</a:t>
                      </a:r>
                      <a:br>
                        <a:rPr lang="en-US" sz="1400" u="none" strike="noStrike" dirty="0">
                          <a:effectLst/>
                        </a:rPr>
                      </a:br>
                      <a:r>
                        <a:rPr lang="en-US" sz="1400" u="none" strike="noStrike" dirty="0">
                          <a:effectLst/>
                        </a:rPr>
                        <a:t>(split-mu concrete/</a:t>
                      </a:r>
                      <a:br>
                        <a:rPr lang="en-US" sz="1400" u="none" strike="noStrike" dirty="0">
                          <a:effectLst/>
                        </a:rPr>
                      </a:br>
                      <a:r>
                        <a:rPr lang="en-US" sz="1400" u="none" strike="noStrike" dirty="0">
                          <a:effectLst/>
                        </a:rPr>
                        <a:t>sand)</a:t>
                      </a:r>
                      <a:endParaRPr lang="en-US"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dirty="0">
                          <a:effectLst/>
                        </a:rPr>
                        <a:t>ABSF-9</a:t>
                      </a:r>
                      <a:br>
                        <a:rPr lang="en-US" sz="1400" u="none" strike="noStrike" dirty="0">
                          <a:effectLst/>
                        </a:rPr>
                      </a:br>
                      <a:r>
                        <a:rPr lang="en-US" sz="1400" u="none" strike="noStrike" dirty="0">
                          <a:effectLst/>
                        </a:rPr>
                        <a:t>(split-mu concrete/</a:t>
                      </a:r>
                      <a:br>
                        <a:rPr lang="en-US" sz="1400" u="none" strike="noStrike" dirty="0">
                          <a:effectLst/>
                        </a:rPr>
                      </a:br>
                      <a:r>
                        <a:rPr lang="en-US" sz="1400" u="none" strike="noStrike" dirty="0">
                          <a:effectLst/>
                        </a:rPr>
                        <a:t>grass)</a:t>
                      </a:r>
                      <a:endParaRPr lang="en-US"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dirty="0">
                          <a:effectLst/>
                        </a:rPr>
                        <a:t>ABSF-10</a:t>
                      </a:r>
                      <a:br>
                        <a:rPr lang="en-US" sz="1400" u="none" strike="noStrike" dirty="0">
                          <a:effectLst/>
                        </a:rPr>
                      </a:br>
                      <a:r>
                        <a:rPr lang="en-US" sz="1400" u="none" strike="noStrike" dirty="0">
                          <a:effectLst/>
                        </a:rPr>
                        <a:t>(split-mu concrete/</a:t>
                      </a:r>
                      <a:br>
                        <a:rPr lang="en-US" sz="1400" u="none" strike="noStrike" dirty="0">
                          <a:effectLst/>
                        </a:rPr>
                      </a:br>
                      <a:r>
                        <a:rPr lang="en-US" sz="1400" u="none" strike="noStrike" dirty="0">
                          <a:effectLst/>
                        </a:rPr>
                        <a:t>sand)</a:t>
                      </a:r>
                      <a:endParaRPr lang="en-US"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dirty="0">
                          <a:effectLst/>
                        </a:rPr>
                        <a:t>ABSF-10</a:t>
                      </a:r>
                      <a:br>
                        <a:rPr lang="en-US" sz="1400" u="none" strike="noStrike" dirty="0">
                          <a:effectLst/>
                        </a:rPr>
                      </a:br>
                      <a:r>
                        <a:rPr lang="en-US" sz="1400" u="none" strike="noStrike" dirty="0">
                          <a:effectLst/>
                        </a:rPr>
                        <a:t>(split-mu concrete/</a:t>
                      </a:r>
                      <a:br>
                        <a:rPr lang="en-US" sz="1400" u="none" strike="noStrike" dirty="0">
                          <a:effectLst/>
                        </a:rPr>
                      </a:br>
                      <a:r>
                        <a:rPr lang="en-US" sz="1400" u="none" strike="noStrike" dirty="0">
                          <a:effectLst/>
                        </a:rPr>
                        <a:t>grass)</a:t>
                      </a:r>
                      <a:endParaRPr lang="en-US"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72804370"/>
                  </a:ext>
                </a:extLst>
              </a:tr>
              <a:tr h="1319464">
                <a:tc gridSpan="2">
                  <a:txBody>
                    <a:bodyPr/>
                    <a:lstStyle/>
                    <a:p>
                      <a:pPr algn="ctr" fontAlgn="ctr"/>
                      <a:r>
                        <a:rPr lang="en-US" sz="1400" u="none" strike="noStrike">
                          <a:effectLst/>
                        </a:rPr>
                        <a:t>4.4</a:t>
                      </a:r>
                      <a:endParaRPr lang="en-US" sz="14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algn="ctr" fontAlgn="ctr"/>
                      <a:r>
                        <a:rPr lang="en-US" sz="1400" u="none" strike="noStrike" dirty="0">
                          <a:effectLst/>
                        </a:rPr>
                        <a:t>4.1</a:t>
                      </a:r>
                      <a:endParaRPr lang="en-US"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algn="ctr" fontAlgn="ctr"/>
                      <a:r>
                        <a:rPr lang="en-US" sz="1400" u="none" strike="noStrike" dirty="0">
                          <a:effectLst/>
                        </a:rPr>
                        <a:t>4.9</a:t>
                      </a:r>
                      <a:endParaRPr lang="en-US"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algn="ctr" fontAlgn="ctr"/>
                      <a:r>
                        <a:rPr lang="en-US" sz="1400" u="none" strike="noStrike" dirty="0">
                          <a:effectLst/>
                        </a:rPr>
                        <a:t>4.3</a:t>
                      </a:r>
                      <a:endParaRPr lang="en-US"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503710771"/>
                  </a:ext>
                </a:extLst>
              </a:tr>
              <a:tr h="1319464">
                <a:tc gridSpan="2">
                  <a:txBody>
                    <a:bodyPr/>
                    <a:lstStyle/>
                    <a:p>
                      <a:pPr algn="ctr" fontAlgn="ctr"/>
                      <a:r>
                        <a:rPr lang="en-US" sz="1400" u="none" strike="noStrike">
                          <a:effectLst/>
                        </a:rPr>
                        <a:t>197</a:t>
                      </a:r>
                      <a:endParaRPr lang="en-US" sz="14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algn="ctr" fontAlgn="ctr"/>
                      <a:r>
                        <a:rPr lang="en-US" sz="1400" u="none" strike="noStrike">
                          <a:effectLst/>
                        </a:rPr>
                        <a:t>173</a:t>
                      </a:r>
                      <a:endParaRPr lang="en-US" sz="14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algn="ctr" fontAlgn="ctr"/>
                      <a:r>
                        <a:rPr lang="en-US" sz="1400" u="none" strike="noStrike" dirty="0">
                          <a:effectLst/>
                        </a:rPr>
                        <a:t>221</a:t>
                      </a:r>
                      <a:endParaRPr lang="en-US"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algn="ctr" fontAlgn="ctr"/>
                      <a:r>
                        <a:rPr lang="en-US" sz="1400" u="none" strike="noStrike" dirty="0">
                          <a:effectLst/>
                        </a:rPr>
                        <a:t>197</a:t>
                      </a:r>
                      <a:endParaRPr lang="en-US" sz="14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777425532"/>
                  </a:ext>
                </a:extLst>
              </a:tr>
            </a:tbl>
          </a:graphicData>
        </a:graphic>
      </p:graphicFrame>
      <p:sp>
        <p:nvSpPr>
          <p:cNvPr id="4" name="Slide Number Placeholder 3"/>
          <p:cNvSpPr>
            <a:spLocks noGrp="1"/>
          </p:cNvSpPr>
          <p:nvPr>
            <p:ph type="sldNum" sz="quarter" idx="11"/>
          </p:nvPr>
        </p:nvSpPr>
        <p:spPr/>
        <p:txBody>
          <a:bodyPr/>
          <a:lstStyle/>
          <a:p>
            <a:pPr>
              <a:defRPr/>
            </a:pPr>
            <a:fld id="{62652FC9-B4A2-484B-A2FC-89D150CA4223}" type="slidenum">
              <a:rPr lang="en-US" smtClean="0"/>
              <a:pPr>
                <a:defRPr/>
              </a:pPr>
              <a:t>14</a:t>
            </a:fld>
            <a:endParaRPr lang="en-US"/>
          </a:p>
        </p:txBody>
      </p:sp>
    </p:spTree>
    <p:extLst>
      <p:ext uri="{BB962C8B-B14F-4D97-AF65-F5344CB8AC3E}">
        <p14:creationId xmlns:p14="http://schemas.microsoft.com/office/powerpoint/2010/main" val="40848370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 Friction Results</a:t>
            </a:r>
          </a:p>
        </p:txBody>
      </p:sp>
      <p:sp>
        <p:nvSpPr>
          <p:cNvPr id="4" name="Slide Number Placeholder 3"/>
          <p:cNvSpPr>
            <a:spLocks noGrp="1"/>
          </p:cNvSpPr>
          <p:nvPr>
            <p:ph type="sldNum" sz="quarter" idx="11"/>
          </p:nvPr>
        </p:nvSpPr>
        <p:spPr/>
        <p:txBody>
          <a:bodyPr/>
          <a:lstStyle/>
          <a:p>
            <a:pPr>
              <a:defRPr/>
            </a:pPr>
            <a:fld id="{62652FC9-B4A2-484B-A2FC-89D150CA4223}" type="slidenum">
              <a:rPr lang="en-US" smtClean="0"/>
              <a:pPr>
                <a:defRPr/>
              </a:pPr>
              <a:t>15</a:t>
            </a:fld>
            <a:endParaRPr lang="en-US"/>
          </a:p>
        </p:txBody>
      </p:sp>
      <p:graphicFrame>
        <p:nvGraphicFramePr>
          <p:cNvPr id="5" name="Chart 4"/>
          <p:cNvGraphicFramePr>
            <a:graphicFrameLocks/>
          </p:cNvGraphicFramePr>
          <p:nvPr>
            <p:extLst>
              <p:ext uri="{D42A27DB-BD31-4B8C-83A1-F6EECF244321}">
                <p14:modId xmlns:p14="http://schemas.microsoft.com/office/powerpoint/2010/main" val="2172936784"/>
              </p:ext>
            </p:extLst>
          </p:nvPr>
        </p:nvGraphicFramePr>
        <p:xfrm>
          <a:off x="2286000" y="1400175"/>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a:graphicFrameLocks/>
          </p:cNvGraphicFramePr>
          <p:nvPr>
            <p:extLst>
              <p:ext uri="{D42A27DB-BD31-4B8C-83A1-F6EECF244321}">
                <p14:modId xmlns:p14="http://schemas.microsoft.com/office/powerpoint/2010/main" val="679052365"/>
              </p:ext>
            </p:extLst>
          </p:nvPr>
        </p:nvGraphicFramePr>
        <p:xfrm>
          <a:off x="2286000" y="4114800"/>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31884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1"/>
          </p:nvPr>
        </p:nvSpPr>
        <p:spPr/>
        <p:txBody>
          <a:bodyPr/>
          <a:lstStyle/>
          <a:p>
            <a:pPr>
              <a:defRPr/>
            </a:pPr>
            <a:fld id="{62652FC9-B4A2-484B-A2FC-89D150CA4223}" type="slidenum">
              <a:rPr lang="en-US" smtClean="0"/>
              <a:pPr>
                <a:defRPr/>
              </a:pPr>
              <a:t>16</a:t>
            </a:fld>
            <a:endParaRPr lang="en-US"/>
          </a:p>
        </p:txBody>
      </p:sp>
      <p:pic>
        <p:nvPicPr>
          <p:cNvPr id="3" name="Picture 2"/>
          <p:cNvPicPr>
            <a:picLocks noChangeAspect="1"/>
          </p:cNvPicPr>
          <p:nvPr/>
        </p:nvPicPr>
        <p:blipFill>
          <a:blip r:embed="rId3"/>
          <a:stretch>
            <a:fillRect/>
          </a:stretch>
        </p:blipFill>
        <p:spPr>
          <a:xfrm>
            <a:off x="1162077" y="0"/>
            <a:ext cx="6819840" cy="4894540"/>
          </a:xfrm>
          <a:prstGeom prst="rect">
            <a:avLst/>
          </a:prstGeom>
        </p:spPr>
      </p:pic>
      <p:graphicFrame>
        <p:nvGraphicFramePr>
          <p:cNvPr id="7" name="Content Placeholder 6"/>
          <p:cNvGraphicFramePr>
            <a:graphicFrameLocks noGrp="1"/>
          </p:cNvGraphicFramePr>
          <p:nvPr>
            <p:ph idx="1"/>
            <p:extLst>
              <p:ext uri="{D42A27DB-BD31-4B8C-83A1-F6EECF244321}">
                <p14:modId xmlns:p14="http://schemas.microsoft.com/office/powerpoint/2010/main" val="2736582175"/>
              </p:ext>
            </p:extLst>
          </p:nvPr>
        </p:nvGraphicFramePr>
        <p:xfrm>
          <a:off x="181625" y="4887389"/>
          <a:ext cx="8780745" cy="1948815"/>
        </p:xfrm>
        <a:graphic>
          <a:graphicData uri="http://schemas.openxmlformats.org/drawingml/2006/table">
            <a:tbl>
              <a:tblPr>
                <a:tableStyleId>{F5AB1C69-6EDB-4FF4-983F-18BD219EF322}</a:tableStyleId>
              </a:tblPr>
              <a:tblGrid>
                <a:gridCol w="1127342">
                  <a:extLst>
                    <a:ext uri="{9D8B030D-6E8A-4147-A177-3AD203B41FA5}">
                      <a16:colId xmlns:a16="http://schemas.microsoft.com/office/drawing/2014/main" val="2477420222"/>
                    </a:ext>
                  </a:extLst>
                </a:gridCol>
                <a:gridCol w="2004165">
                  <a:extLst>
                    <a:ext uri="{9D8B030D-6E8A-4147-A177-3AD203B41FA5}">
                      <a16:colId xmlns:a16="http://schemas.microsoft.com/office/drawing/2014/main" val="155425516"/>
                    </a:ext>
                  </a:extLst>
                </a:gridCol>
                <a:gridCol w="1248613">
                  <a:extLst>
                    <a:ext uri="{9D8B030D-6E8A-4147-A177-3AD203B41FA5}">
                      <a16:colId xmlns:a16="http://schemas.microsoft.com/office/drawing/2014/main" val="3804756610"/>
                    </a:ext>
                  </a:extLst>
                </a:gridCol>
                <a:gridCol w="2001403">
                  <a:extLst>
                    <a:ext uri="{9D8B030D-6E8A-4147-A177-3AD203B41FA5}">
                      <a16:colId xmlns:a16="http://schemas.microsoft.com/office/drawing/2014/main" val="4167664217"/>
                    </a:ext>
                  </a:extLst>
                </a:gridCol>
                <a:gridCol w="1367391">
                  <a:extLst>
                    <a:ext uri="{9D8B030D-6E8A-4147-A177-3AD203B41FA5}">
                      <a16:colId xmlns:a16="http://schemas.microsoft.com/office/drawing/2014/main" val="3413513585"/>
                    </a:ext>
                  </a:extLst>
                </a:gridCol>
                <a:gridCol w="1031831">
                  <a:extLst>
                    <a:ext uri="{9D8B030D-6E8A-4147-A177-3AD203B41FA5}">
                      <a16:colId xmlns:a16="http://schemas.microsoft.com/office/drawing/2014/main" val="4075952631"/>
                    </a:ext>
                  </a:extLst>
                </a:gridCol>
              </a:tblGrid>
              <a:tr h="650649">
                <a:tc>
                  <a:txBody>
                    <a:bodyPr/>
                    <a:lstStyle/>
                    <a:p>
                      <a:pPr algn="ctr" fontAlgn="b"/>
                      <a:r>
                        <a:rPr lang="en-US" sz="1800" u="none" strike="noStrike" dirty="0">
                          <a:effectLst/>
                        </a:rPr>
                        <a:t> </a:t>
                      </a:r>
                      <a:endParaRPr lang="en-US" sz="18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Ramp Up Slope</a:t>
                      </a:r>
                      <a:br>
                        <a:rPr lang="en-US" sz="1800" u="none" strike="noStrike" dirty="0">
                          <a:effectLst/>
                        </a:rPr>
                      </a:br>
                      <a:r>
                        <a:rPr lang="en-US" sz="1800" u="none" strike="noStrike" dirty="0">
                          <a:effectLst/>
                        </a:rPr>
                        <a:t>(g's/s)</a:t>
                      </a:r>
                      <a:endParaRPr lang="en-US" sz="18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Ramp Up time</a:t>
                      </a:r>
                      <a:endParaRPr lang="en-US" sz="18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Max/Min Coefficient of Friction</a:t>
                      </a:r>
                      <a:endParaRPr lang="en-US" sz="18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Average Coefficient of Friction</a:t>
                      </a:r>
                      <a:endParaRPr lang="en-US" sz="18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Transition Time (sec)</a:t>
                      </a:r>
                      <a:endParaRPr lang="en-US" sz="18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9482098"/>
                  </a:ext>
                </a:extLst>
              </a:tr>
              <a:tr h="464749">
                <a:tc>
                  <a:txBody>
                    <a:bodyPr/>
                    <a:lstStyle/>
                    <a:p>
                      <a:pPr algn="ctr" fontAlgn="b"/>
                      <a:r>
                        <a:rPr lang="en-US" sz="1800" u="none" strike="noStrike">
                          <a:effectLst/>
                        </a:rPr>
                        <a:t>ABSF-4</a:t>
                      </a:r>
                      <a:br>
                        <a:rPr lang="en-US" sz="1800" u="none" strike="noStrike">
                          <a:effectLst/>
                        </a:rPr>
                      </a:br>
                      <a:r>
                        <a:rPr lang="en-US" sz="1800" u="none" strike="noStrike">
                          <a:effectLst/>
                        </a:rPr>
                        <a:t>(gravel)</a:t>
                      </a:r>
                      <a:endParaRPr lang="en-US" sz="18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rPr>
                        <a:t>1.61</a:t>
                      </a:r>
                      <a:endParaRPr lang="en-US" sz="18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rPr>
                        <a:t>0.31</a:t>
                      </a:r>
                      <a:endParaRPr lang="en-US" sz="18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rPr>
                        <a:t>0.81/0.34</a:t>
                      </a:r>
                      <a:endParaRPr lang="en-US" sz="18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dirty="0">
                          <a:effectLst/>
                        </a:rPr>
                        <a:t>0.57</a:t>
                      </a:r>
                      <a:endParaRPr lang="en-US" sz="18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N/A</a:t>
                      </a:r>
                      <a:endParaRPr lang="en-US" sz="18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0090233"/>
                  </a:ext>
                </a:extLst>
              </a:tr>
              <a:tr h="464749">
                <a:tc>
                  <a:txBody>
                    <a:bodyPr/>
                    <a:lstStyle/>
                    <a:p>
                      <a:pPr algn="ctr" fontAlgn="b"/>
                      <a:r>
                        <a:rPr lang="en-US" sz="1800" u="none" strike="noStrike">
                          <a:effectLst/>
                        </a:rPr>
                        <a:t>ABSF-4</a:t>
                      </a:r>
                      <a:br>
                        <a:rPr lang="en-US" sz="1800" u="none" strike="noStrike">
                          <a:effectLst/>
                        </a:rPr>
                      </a:br>
                      <a:r>
                        <a:rPr lang="en-US" sz="1800" u="none" strike="noStrike">
                          <a:effectLst/>
                        </a:rPr>
                        <a:t>(grass)</a:t>
                      </a:r>
                      <a:endParaRPr lang="en-US" sz="18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rPr>
                        <a:t>N/A</a:t>
                      </a:r>
                      <a:endParaRPr lang="en-US" sz="18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u="none" strike="noStrike">
                          <a:effectLst/>
                        </a:rPr>
                        <a:t>N/A</a:t>
                      </a:r>
                      <a:endParaRPr lang="en-US" sz="18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dirty="0">
                          <a:effectLst/>
                        </a:rPr>
                        <a:t>0.52/0.31</a:t>
                      </a:r>
                      <a:endParaRPr lang="en-US" sz="18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rPr>
                        <a:t>0.40</a:t>
                      </a:r>
                      <a:endParaRPr lang="en-US" sz="18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dirty="0">
                          <a:effectLst/>
                        </a:rPr>
                        <a:t>0.43</a:t>
                      </a:r>
                      <a:endParaRPr lang="en-US" sz="18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907884"/>
                  </a:ext>
                </a:extLst>
              </a:tr>
            </a:tbl>
          </a:graphicData>
        </a:graphic>
      </p:graphicFrame>
    </p:spTree>
    <p:extLst>
      <p:ext uri="{BB962C8B-B14F-4D97-AF65-F5344CB8AC3E}">
        <p14:creationId xmlns:p14="http://schemas.microsoft.com/office/powerpoint/2010/main" val="10374873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CF9FB-4860-40FA-A30D-B94400828090}"/>
              </a:ext>
            </a:extLst>
          </p:cNvPr>
          <p:cNvSpPr>
            <a:spLocks noGrp="1"/>
          </p:cNvSpPr>
          <p:nvPr>
            <p:ph type="title"/>
          </p:nvPr>
        </p:nvSpPr>
        <p:spPr/>
        <p:txBody>
          <a:bodyPr/>
          <a:lstStyle/>
          <a:p>
            <a:r>
              <a:rPr lang="en-US" dirty="0"/>
              <a:t>Development of Desired Path Generation Techniques</a:t>
            </a:r>
          </a:p>
        </p:txBody>
      </p:sp>
      <p:sp>
        <p:nvSpPr>
          <p:cNvPr id="3" name="Text Placeholder 2">
            <a:extLst>
              <a:ext uri="{FF2B5EF4-FFF2-40B4-BE49-F238E27FC236}">
                <a16:creationId xmlns:a16="http://schemas.microsoft.com/office/drawing/2014/main" id="{8D9A6BD8-BCA3-48BC-BEAA-F9DA2444CAF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C3E6144-89E1-40FC-80AE-7885C83D9DF2}"/>
              </a:ext>
            </a:extLst>
          </p:cNvPr>
          <p:cNvSpPr>
            <a:spLocks noGrp="1"/>
          </p:cNvSpPr>
          <p:nvPr>
            <p:ph type="sldNum" sz="quarter" idx="11"/>
          </p:nvPr>
        </p:nvSpPr>
        <p:spPr/>
        <p:txBody>
          <a:bodyPr/>
          <a:lstStyle/>
          <a:p>
            <a:pPr>
              <a:defRPr/>
            </a:pPr>
            <a:fld id="{81DB8405-CAD0-4332-8814-2D67A77C77FA}" type="slidenum">
              <a:rPr lang="en-US" smtClean="0"/>
              <a:pPr>
                <a:defRPr/>
              </a:pPr>
              <a:t>17</a:t>
            </a:fld>
            <a:endParaRPr lang="en-US"/>
          </a:p>
        </p:txBody>
      </p:sp>
    </p:spTree>
    <p:extLst>
      <p:ext uri="{BB962C8B-B14F-4D97-AF65-F5344CB8AC3E}">
        <p14:creationId xmlns:p14="http://schemas.microsoft.com/office/powerpoint/2010/main" val="15912400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C4A29D2-563C-462B-B178-893562950C0D}"/>
              </a:ext>
            </a:extLst>
          </p:cNvPr>
          <p:cNvSpPr>
            <a:spLocks noGrp="1"/>
          </p:cNvSpPr>
          <p:nvPr>
            <p:ph type="title"/>
          </p:nvPr>
        </p:nvSpPr>
        <p:spPr/>
        <p:txBody>
          <a:bodyPr/>
          <a:lstStyle/>
          <a:p>
            <a:r>
              <a:rPr lang="en-US" dirty="0"/>
              <a:t>Phase II: Path Generation</a:t>
            </a:r>
          </a:p>
        </p:txBody>
      </p:sp>
      <p:sp>
        <p:nvSpPr>
          <p:cNvPr id="6" name="Content Placeholder 5">
            <a:extLst>
              <a:ext uri="{FF2B5EF4-FFF2-40B4-BE49-F238E27FC236}">
                <a16:creationId xmlns:a16="http://schemas.microsoft.com/office/drawing/2014/main" id="{AB51FF34-0313-4BB4-98CD-B3A0587A9BC7}"/>
              </a:ext>
            </a:extLst>
          </p:cNvPr>
          <p:cNvSpPr>
            <a:spLocks noGrp="1"/>
          </p:cNvSpPr>
          <p:nvPr>
            <p:ph idx="1"/>
          </p:nvPr>
        </p:nvSpPr>
        <p:spPr>
          <a:xfrm>
            <a:off x="457200" y="1803748"/>
            <a:ext cx="8229600" cy="4063652"/>
          </a:xfrm>
        </p:spPr>
        <p:txBody>
          <a:bodyPr/>
          <a:lstStyle/>
          <a:p>
            <a:r>
              <a:rPr lang="en-US" dirty="0"/>
              <a:t>Motivation</a:t>
            </a:r>
          </a:p>
          <a:p>
            <a:pPr lvl="1"/>
            <a:r>
              <a:rPr lang="en-US" dirty="0"/>
              <a:t>For vehicle to remain on road, need critical parameters</a:t>
            </a:r>
          </a:p>
          <a:p>
            <a:pPr lvl="2"/>
            <a:r>
              <a:rPr lang="en-US" dirty="0"/>
              <a:t>Vehicle location with respect to road (lane) edges</a:t>
            </a:r>
          </a:p>
          <a:p>
            <a:pPr lvl="2"/>
            <a:r>
              <a:rPr lang="en-US" dirty="0"/>
              <a:t>Road path vector </a:t>
            </a:r>
          </a:p>
          <a:p>
            <a:pPr lvl="2"/>
            <a:r>
              <a:rPr lang="en-US" dirty="0"/>
              <a:t>Vehicle velocity vector</a:t>
            </a:r>
          </a:p>
          <a:p>
            <a:pPr lvl="2"/>
            <a:r>
              <a:rPr lang="en-US" dirty="0"/>
              <a:t>Orientation (heading) angle</a:t>
            </a:r>
          </a:p>
          <a:p>
            <a:pPr lvl="1"/>
            <a:r>
              <a:rPr lang="en-US" dirty="0"/>
              <a:t>Current methods of AV requires vehicles to determine location &amp; guidance autonomously</a:t>
            </a:r>
          </a:p>
        </p:txBody>
      </p:sp>
      <p:sp>
        <p:nvSpPr>
          <p:cNvPr id="4" name="Slide Number Placeholder 3">
            <a:extLst>
              <a:ext uri="{FF2B5EF4-FFF2-40B4-BE49-F238E27FC236}">
                <a16:creationId xmlns:a16="http://schemas.microsoft.com/office/drawing/2014/main" id="{B766A230-57E6-4BD9-B52F-83DB0395AF13}"/>
              </a:ext>
            </a:extLst>
          </p:cNvPr>
          <p:cNvSpPr>
            <a:spLocks noGrp="1"/>
          </p:cNvSpPr>
          <p:nvPr>
            <p:ph type="sldNum" sz="quarter" idx="11"/>
          </p:nvPr>
        </p:nvSpPr>
        <p:spPr/>
        <p:txBody>
          <a:bodyPr/>
          <a:lstStyle/>
          <a:p>
            <a:pPr>
              <a:defRPr/>
            </a:pPr>
            <a:fld id="{81DB8405-CAD0-4332-8814-2D67A77C77FA}" type="slidenum">
              <a:rPr lang="en-US" smtClean="0"/>
              <a:pPr>
                <a:defRPr/>
              </a:pPr>
              <a:t>18</a:t>
            </a:fld>
            <a:endParaRPr lang="en-US"/>
          </a:p>
        </p:txBody>
      </p:sp>
    </p:spTree>
    <p:extLst>
      <p:ext uri="{BB962C8B-B14F-4D97-AF65-F5344CB8AC3E}">
        <p14:creationId xmlns:p14="http://schemas.microsoft.com/office/powerpoint/2010/main" val="3909834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II: Path Generation</a:t>
            </a:r>
          </a:p>
        </p:txBody>
      </p:sp>
      <p:sp>
        <p:nvSpPr>
          <p:cNvPr id="3" name="Content Placeholder 2"/>
          <p:cNvSpPr>
            <a:spLocks noGrp="1"/>
          </p:cNvSpPr>
          <p:nvPr>
            <p:ph idx="1"/>
          </p:nvPr>
        </p:nvSpPr>
        <p:spPr>
          <a:xfrm>
            <a:off x="457200" y="1535723"/>
            <a:ext cx="8229600" cy="4384431"/>
          </a:xfrm>
        </p:spPr>
        <p:txBody>
          <a:bodyPr/>
          <a:lstStyle/>
          <a:p>
            <a:r>
              <a:rPr lang="en-US" dirty="0"/>
              <a:t>GPS Application for Guidance</a:t>
            </a:r>
          </a:p>
          <a:p>
            <a:pPr lvl="1"/>
            <a:r>
              <a:rPr lang="en-US" dirty="0"/>
              <a:t>Conventional GPS accuracy: +/- 7 to 10 ft</a:t>
            </a:r>
          </a:p>
          <a:p>
            <a:pPr lvl="1"/>
            <a:r>
              <a:rPr lang="en-US" dirty="0"/>
              <a:t>Update frequency: 10 Hz</a:t>
            </a:r>
          </a:p>
          <a:p>
            <a:pPr lvl="1"/>
            <a:r>
              <a:rPr lang="en-US" dirty="0"/>
              <a:t>Increased precision requires network of connected base stations, extensive data</a:t>
            </a:r>
          </a:p>
          <a:p>
            <a:pPr lvl="1"/>
            <a:r>
              <a:rPr lang="en-US" dirty="0"/>
              <a:t>Not available in all locations (e.g., mountains)</a:t>
            </a:r>
          </a:p>
          <a:p>
            <a:r>
              <a:rPr lang="en-US" dirty="0"/>
              <a:t>New Approach</a:t>
            </a:r>
          </a:p>
          <a:p>
            <a:pPr lvl="1"/>
            <a:r>
              <a:rPr lang="en-US" dirty="0"/>
              <a:t>Rethink guidance on local + global scale using long-range fixed roadside reference network</a:t>
            </a:r>
          </a:p>
        </p:txBody>
      </p:sp>
      <p:sp>
        <p:nvSpPr>
          <p:cNvPr id="4" name="Slide Number Placeholder 3"/>
          <p:cNvSpPr>
            <a:spLocks noGrp="1"/>
          </p:cNvSpPr>
          <p:nvPr>
            <p:ph type="sldNum" sz="quarter" idx="11"/>
          </p:nvPr>
        </p:nvSpPr>
        <p:spPr/>
        <p:txBody>
          <a:bodyPr/>
          <a:lstStyle/>
          <a:p>
            <a:pPr>
              <a:defRPr/>
            </a:pPr>
            <a:fld id="{62652FC9-B4A2-484B-A2FC-89D150CA4223}" type="slidenum">
              <a:rPr lang="en-US" smtClean="0"/>
              <a:pPr>
                <a:defRPr/>
              </a:pPr>
              <a:t>19</a:t>
            </a:fld>
            <a:endParaRPr lang="en-US" dirty="0"/>
          </a:p>
        </p:txBody>
      </p:sp>
    </p:spTree>
    <p:extLst>
      <p:ext uri="{BB962C8B-B14F-4D97-AF65-F5344CB8AC3E}">
        <p14:creationId xmlns:p14="http://schemas.microsoft.com/office/powerpoint/2010/main" val="1227370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66725" y="579438"/>
            <a:ext cx="8229600" cy="823912"/>
          </a:xfrm>
        </p:spPr>
        <p:txBody>
          <a:bodyPr/>
          <a:lstStyle/>
          <a:p>
            <a:pPr eaLnBrk="1" hangingPunct="1"/>
            <a:r>
              <a:rPr lang="en-US" sz="4000" dirty="0"/>
              <a:t>Outline</a:t>
            </a:r>
          </a:p>
        </p:txBody>
      </p:sp>
      <p:sp>
        <p:nvSpPr>
          <p:cNvPr id="4099" name="Content Placeholder 2"/>
          <p:cNvSpPr>
            <a:spLocks noGrp="1"/>
          </p:cNvSpPr>
          <p:nvPr>
            <p:ph idx="1"/>
          </p:nvPr>
        </p:nvSpPr>
        <p:spPr>
          <a:xfrm>
            <a:off x="457200" y="1495425"/>
            <a:ext cx="8229600" cy="5185791"/>
          </a:xfrm>
        </p:spPr>
        <p:txBody>
          <a:bodyPr/>
          <a:lstStyle/>
          <a:p>
            <a:pPr eaLnBrk="1" hangingPunct="1"/>
            <a:r>
              <a:rPr lang="en-US" dirty="0"/>
              <a:t>Project Background and Objective</a:t>
            </a:r>
          </a:p>
          <a:p>
            <a:pPr eaLnBrk="1" hangingPunct="1"/>
            <a:r>
              <a:rPr lang="en-US" dirty="0"/>
              <a:t>Phase One</a:t>
            </a:r>
          </a:p>
          <a:p>
            <a:pPr lvl="1" eaLnBrk="1" hangingPunct="1"/>
            <a:r>
              <a:rPr lang="en-US" dirty="0" smtClean="0"/>
              <a:t>ABS </a:t>
            </a:r>
            <a:r>
              <a:rPr lang="en-US" dirty="0"/>
              <a:t>Friction Testing</a:t>
            </a:r>
          </a:p>
          <a:p>
            <a:pPr eaLnBrk="1" hangingPunct="1"/>
            <a:r>
              <a:rPr lang="en-US" dirty="0"/>
              <a:t>Phase Two (current work)</a:t>
            </a:r>
          </a:p>
          <a:p>
            <a:pPr lvl="1" eaLnBrk="1" hangingPunct="1"/>
            <a:r>
              <a:rPr lang="en-US" dirty="0"/>
              <a:t>Goals</a:t>
            </a:r>
          </a:p>
          <a:p>
            <a:pPr lvl="1" eaLnBrk="1" hangingPunct="1"/>
            <a:r>
              <a:rPr lang="en-US" dirty="0"/>
              <a:t>Path generation</a:t>
            </a:r>
          </a:p>
          <a:p>
            <a:pPr lvl="1" eaLnBrk="1" hangingPunct="1"/>
            <a:r>
              <a:rPr lang="en-US" dirty="0"/>
              <a:t>Path following</a:t>
            </a:r>
          </a:p>
          <a:p>
            <a:pPr eaLnBrk="1" hangingPunct="1"/>
            <a:r>
              <a:rPr lang="en-US" dirty="0"/>
              <a:t>Future Work</a:t>
            </a:r>
          </a:p>
        </p:txBody>
      </p:sp>
      <p:sp>
        <p:nvSpPr>
          <p:cNvPr id="2" name="Slide Number Placeholder 1"/>
          <p:cNvSpPr>
            <a:spLocks noGrp="1"/>
          </p:cNvSpPr>
          <p:nvPr>
            <p:ph type="sldNum" sz="quarter" idx="11"/>
          </p:nvPr>
        </p:nvSpPr>
        <p:spPr/>
        <p:txBody>
          <a:bodyPr/>
          <a:lstStyle/>
          <a:p>
            <a:pPr>
              <a:defRPr/>
            </a:pPr>
            <a:fld id="{62652FC9-B4A2-484B-A2FC-89D150CA4223}" type="slidenum">
              <a:rPr lang="en-US" smtClean="0"/>
              <a:pPr>
                <a:defRPr/>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Vehicle Dynamics</a:t>
            </a:r>
          </a:p>
        </p:txBody>
      </p:sp>
      <p:sp>
        <p:nvSpPr>
          <p:cNvPr id="4" name="Slide Number Placeholder 3"/>
          <p:cNvSpPr>
            <a:spLocks noGrp="1"/>
          </p:cNvSpPr>
          <p:nvPr>
            <p:ph type="sldNum" sz="quarter" idx="11"/>
          </p:nvPr>
        </p:nvSpPr>
        <p:spPr/>
        <p:txBody>
          <a:bodyPr/>
          <a:lstStyle/>
          <a:p>
            <a:pPr>
              <a:defRPr/>
            </a:pPr>
            <a:fld id="{62652FC9-B4A2-484B-A2FC-89D150CA4223}" type="slidenum">
              <a:rPr lang="en-US" smtClean="0"/>
              <a:pPr>
                <a:defRPr/>
              </a:pPr>
              <a:t>20</a:t>
            </a:fld>
            <a:endParaRPr lang="en-US"/>
          </a:p>
        </p:txBody>
      </p:sp>
      <p:cxnSp>
        <p:nvCxnSpPr>
          <p:cNvPr id="9" name="Straight Arrow Connector 8"/>
          <p:cNvCxnSpPr/>
          <p:nvPr/>
        </p:nvCxnSpPr>
        <p:spPr bwMode="auto">
          <a:xfrm flipH="1">
            <a:off x="1678479" y="2155836"/>
            <a:ext cx="865800" cy="11360"/>
          </a:xfrm>
          <a:prstGeom prst="straightConnector1">
            <a:avLst/>
          </a:prstGeom>
          <a:solidFill>
            <a:schemeClr val="accent1"/>
          </a:solidFill>
          <a:ln w="76200" cap="flat" cmpd="sng" algn="ctr">
            <a:solidFill>
              <a:srgbClr val="0070C0"/>
            </a:solidFill>
            <a:prstDash val="solid"/>
            <a:round/>
            <a:headEnd type="none" w="med" len="med"/>
            <a:tailEnd type="triangle"/>
          </a:ln>
          <a:effectLst/>
        </p:spPr>
      </p:cxnSp>
      <p:cxnSp>
        <p:nvCxnSpPr>
          <p:cNvPr id="11" name="Straight Arrow Connector 10"/>
          <p:cNvCxnSpPr/>
          <p:nvPr/>
        </p:nvCxnSpPr>
        <p:spPr bwMode="auto">
          <a:xfrm>
            <a:off x="1805504" y="5278939"/>
            <a:ext cx="865800" cy="11360"/>
          </a:xfrm>
          <a:prstGeom prst="straightConnector1">
            <a:avLst/>
          </a:prstGeom>
          <a:solidFill>
            <a:schemeClr val="accent1"/>
          </a:solidFill>
          <a:ln w="76200" cap="flat" cmpd="sng" algn="ctr">
            <a:solidFill>
              <a:srgbClr val="0070C0"/>
            </a:solidFill>
            <a:prstDash val="solid"/>
            <a:round/>
            <a:headEnd type="none" w="med" len="med"/>
            <a:tailEnd type="triangle"/>
          </a:ln>
          <a:effectLst/>
        </p:spPr>
      </p:cxnSp>
      <p:pic>
        <p:nvPicPr>
          <p:cNvPr id="12" name="Picture 11"/>
          <p:cNvPicPr>
            <a:picLocks noChangeAspect="1"/>
          </p:cNvPicPr>
          <p:nvPr/>
        </p:nvPicPr>
        <p:blipFill>
          <a:blip r:embed="rId2"/>
          <a:stretch>
            <a:fillRect/>
          </a:stretch>
        </p:blipFill>
        <p:spPr>
          <a:xfrm>
            <a:off x="2671304" y="2808841"/>
            <a:ext cx="2400300" cy="1057275"/>
          </a:xfrm>
          <a:prstGeom prst="rect">
            <a:avLst/>
          </a:prstGeom>
        </p:spPr>
      </p:pic>
      <p:pic>
        <p:nvPicPr>
          <p:cNvPr id="14" name="Picture 13"/>
          <p:cNvPicPr>
            <a:picLocks noChangeAspect="1"/>
          </p:cNvPicPr>
          <p:nvPr/>
        </p:nvPicPr>
        <p:blipFill>
          <a:blip r:embed="rId2"/>
          <a:stretch>
            <a:fillRect/>
          </a:stretch>
        </p:blipFill>
        <p:spPr>
          <a:xfrm>
            <a:off x="2671304" y="1751566"/>
            <a:ext cx="2400300" cy="1057275"/>
          </a:xfrm>
          <a:prstGeom prst="rect">
            <a:avLst/>
          </a:prstGeom>
        </p:spPr>
      </p:pic>
      <p:pic>
        <p:nvPicPr>
          <p:cNvPr id="15" name="Picture 14"/>
          <p:cNvPicPr>
            <a:picLocks noChangeAspect="1"/>
          </p:cNvPicPr>
          <p:nvPr/>
        </p:nvPicPr>
        <p:blipFill rotWithShape="1">
          <a:blip r:embed="rId3"/>
          <a:srcRect l="6066" t="19062" b="13051"/>
          <a:stretch/>
        </p:blipFill>
        <p:spPr>
          <a:xfrm>
            <a:off x="2673752" y="4347991"/>
            <a:ext cx="2397852" cy="1157469"/>
          </a:xfrm>
          <a:prstGeom prst="rect">
            <a:avLst/>
          </a:prstGeom>
        </p:spPr>
      </p:pic>
      <p:cxnSp>
        <p:nvCxnSpPr>
          <p:cNvPr id="16" name="Straight Arrow Connector 15"/>
          <p:cNvCxnSpPr/>
          <p:nvPr/>
        </p:nvCxnSpPr>
        <p:spPr bwMode="auto">
          <a:xfrm rot="16200000" flipH="1">
            <a:off x="3548485" y="5832487"/>
            <a:ext cx="865800" cy="11360"/>
          </a:xfrm>
          <a:prstGeom prst="straightConnector1">
            <a:avLst/>
          </a:prstGeom>
          <a:solidFill>
            <a:schemeClr val="accent1"/>
          </a:solidFill>
          <a:ln w="76200" cap="flat" cmpd="sng" algn="ctr">
            <a:solidFill>
              <a:srgbClr val="0070C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7" name="TextBox 16"/>
              <p:cNvSpPr txBox="1"/>
              <p:nvPr/>
            </p:nvSpPr>
            <p:spPr>
              <a:xfrm>
                <a:off x="161916" y="1888839"/>
                <a:ext cx="1608881"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𝑎𝑐𝑐𝑒𝑙𝑒𝑟𝑎𝑡𝑖𝑜𝑛</m:t>
                          </m:r>
                        </m:sub>
                      </m:sSub>
                    </m:oMath>
                  </m:oMathPara>
                </a14:m>
                <a:endParaRPr lang="en-US" b="0" dirty="0"/>
              </a:p>
              <a:p>
                <a:endParaRPr lang="en-US" b="0" dirty="0"/>
              </a:p>
            </p:txBody>
          </p:sp>
        </mc:Choice>
        <mc:Fallback xmlns="">
          <p:sp>
            <p:nvSpPr>
              <p:cNvPr id="17" name="TextBox 16"/>
              <p:cNvSpPr txBox="1">
                <a:spLocks noRot="1" noChangeAspect="1" noMove="1" noResize="1" noEditPoints="1" noAdjustHandles="1" noChangeArrowheads="1" noChangeShapeType="1" noTextEdit="1"/>
              </p:cNvSpPr>
              <p:nvPr/>
            </p:nvSpPr>
            <p:spPr>
              <a:xfrm>
                <a:off x="161916" y="1888839"/>
                <a:ext cx="1608881" cy="64633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509436" y="2947655"/>
                <a:ext cx="1169043"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𝑏𝑟𝑎𝑘𝑖𝑛𝑔</m:t>
                          </m:r>
                        </m:sub>
                      </m:sSub>
                    </m:oMath>
                  </m:oMathPara>
                </a14:m>
                <a:endParaRPr lang="en-US" b="0" dirty="0"/>
              </a:p>
            </p:txBody>
          </p:sp>
        </mc:Choice>
        <mc:Fallback xmlns="">
          <p:sp>
            <p:nvSpPr>
              <p:cNvPr id="18" name="TextBox 17"/>
              <p:cNvSpPr txBox="1">
                <a:spLocks noRot="1" noChangeAspect="1" noMove="1" noResize="1" noEditPoints="1" noAdjustHandles="1" noChangeArrowheads="1" noChangeShapeType="1" noTextEdit="1"/>
              </p:cNvSpPr>
              <p:nvPr/>
            </p:nvSpPr>
            <p:spPr>
              <a:xfrm>
                <a:off x="509436" y="2947655"/>
                <a:ext cx="1169043" cy="391902"/>
              </a:xfrm>
              <a:prstGeom prst="rect">
                <a:avLst/>
              </a:prstGeom>
              <a:blipFill>
                <a:blip r:embed="rId5"/>
                <a:stretch>
                  <a:fillRect b="-109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3391184" y="6271067"/>
                <a:ext cx="1169043" cy="3907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𝑐𝑒𝑛𝑡𝑟𝑖𝑝𝑒𝑡𝑎𝑙</m:t>
                          </m:r>
                        </m:sub>
                      </m:sSub>
                    </m:oMath>
                  </m:oMathPara>
                </a14:m>
                <a:endParaRPr lang="en-US" b="0" dirty="0"/>
              </a:p>
            </p:txBody>
          </p:sp>
        </mc:Choice>
        <mc:Fallback xmlns="">
          <p:sp>
            <p:nvSpPr>
              <p:cNvPr id="19" name="TextBox 18"/>
              <p:cNvSpPr txBox="1">
                <a:spLocks noRot="1" noChangeAspect="1" noMove="1" noResize="1" noEditPoints="1" noAdjustHandles="1" noChangeArrowheads="1" noChangeShapeType="1" noTextEdit="1"/>
              </p:cNvSpPr>
              <p:nvPr/>
            </p:nvSpPr>
            <p:spPr>
              <a:xfrm>
                <a:off x="3391184" y="6271067"/>
                <a:ext cx="1169043" cy="390748"/>
              </a:xfrm>
              <a:prstGeom prst="rect">
                <a:avLst/>
              </a:prstGeom>
              <a:blipFill>
                <a:blip r:embed="rId6"/>
                <a:stretch>
                  <a:fillRect r="-4688" b="-7813"/>
                </a:stretch>
              </a:blipFill>
            </p:spPr>
            <p:txBody>
              <a:bodyPr/>
              <a:lstStyle/>
              <a:p>
                <a:r>
                  <a:rPr lang="en-US">
                    <a:noFill/>
                  </a:rPr>
                  <a:t> </a:t>
                </a:r>
              </a:p>
            </p:txBody>
          </p:sp>
        </mc:Fallback>
      </mc:AlternateContent>
      <p:cxnSp>
        <p:nvCxnSpPr>
          <p:cNvPr id="20" name="Straight Arrow Connector 19"/>
          <p:cNvCxnSpPr/>
          <p:nvPr/>
        </p:nvCxnSpPr>
        <p:spPr bwMode="auto">
          <a:xfrm flipH="1">
            <a:off x="1726446" y="4796425"/>
            <a:ext cx="865800" cy="11360"/>
          </a:xfrm>
          <a:prstGeom prst="straightConnector1">
            <a:avLst/>
          </a:prstGeom>
          <a:solidFill>
            <a:schemeClr val="accent1"/>
          </a:solidFill>
          <a:ln w="76200" cap="flat" cmpd="sng" algn="ctr">
            <a:solidFill>
              <a:srgbClr val="0070C0"/>
            </a:solidFill>
            <a:prstDash val="solid"/>
            <a:round/>
            <a:headEnd type="none" w="med" len="med"/>
            <a:tailEnd type="triangle"/>
          </a:ln>
          <a:effectLst/>
        </p:spPr>
      </p:cxnSp>
      <p:cxnSp>
        <p:nvCxnSpPr>
          <p:cNvPr id="21" name="Straight Arrow Connector 20"/>
          <p:cNvCxnSpPr/>
          <p:nvPr/>
        </p:nvCxnSpPr>
        <p:spPr bwMode="auto">
          <a:xfrm>
            <a:off x="1770797" y="3238248"/>
            <a:ext cx="865800" cy="11360"/>
          </a:xfrm>
          <a:prstGeom prst="straightConnector1">
            <a:avLst/>
          </a:prstGeom>
          <a:solidFill>
            <a:schemeClr val="accent1"/>
          </a:solidFill>
          <a:ln w="76200" cap="flat" cmpd="sng" algn="ctr">
            <a:solidFill>
              <a:srgbClr val="0070C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2" name="TextBox 21"/>
              <p:cNvSpPr txBox="1"/>
              <p:nvPr/>
            </p:nvSpPr>
            <p:spPr>
              <a:xfrm>
                <a:off x="3286932" y="3922387"/>
                <a:ext cx="11690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𝑇𝑜𝑝</m:t>
                      </m:r>
                      <m:r>
                        <a:rPr lang="en-US" b="0" i="1" smtClean="0">
                          <a:latin typeface="Cambria Math" panose="02040503050406030204" pitchFamily="18" charset="0"/>
                        </a:rPr>
                        <m:t> </m:t>
                      </m:r>
                      <m:r>
                        <a:rPr lang="en-US" b="0" i="1" smtClean="0">
                          <a:latin typeface="Cambria Math" panose="02040503050406030204" pitchFamily="18" charset="0"/>
                        </a:rPr>
                        <m:t>𝑉𝑖𝑒𝑤</m:t>
                      </m:r>
                    </m:oMath>
                  </m:oMathPara>
                </a14:m>
                <a:endParaRPr lang="en-US" b="0" dirty="0"/>
              </a:p>
            </p:txBody>
          </p:sp>
        </mc:Choice>
        <mc:Fallback xmlns="">
          <p:sp>
            <p:nvSpPr>
              <p:cNvPr id="22" name="TextBox 21"/>
              <p:cNvSpPr txBox="1">
                <a:spLocks noRot="1" noChangeAspect="1" noMove="1" noResize="1" noEditPoints="1" noAdjustHandles="1" noChangeArrowheads="1" noChangeShapeType="1" noTextEdit="1"/>
              </p:cNvSpPr>
              <p:nvPr/>
            </p:nvSpPr>
            <p:spPr>
              <a:xfrm>
                <a:off x="3286932" y="3922387"/>
                <a:ext cx="1169043" cy="369332"/>
              </a:xfrm>
              <a:prstGeom prst="rect">
                <a:avLst/>
              </a:prstGeom>
              <a:blipFill>
                <a:blip r:embed="rId7"/>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161916" y="4559560"/>
                <a:ext cx="1608881" cy="9459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𝑎𝑐𝑐𝑒𝑙𝑒𝑟𝑎𝑡𝑖𝑜𝑛</m:t>
                          </m:r>
                        </m:sub>
                      </m:sSub>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𝑜𝑟</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𝑏𝑟𝑎𝑘𝑖𝑛𝑔</m:t>
                          </m:r>
                        </m:sub>
                      </m:sSub>
                    </m:oMath>
                  </m:oMathPara>
                </a14:m>
                <a:endParaRPr lang="en-US" b="0" dirty="0"/>
              </a:p>
            </p:txBody>
          </p:sp>
        </mc:Choice>
        <mc:Fallback xmlns="">
          <p:sp>
            <p:nvSpPr>
              <p:cNvPr id="23" name="TextBox 22"/>
              <p:cNvSpPr txBox="1">
                <a:spLocks noRot="1" noChangeAspect="1" noMove="1" noResize="1" noEditPoints="1" noAdjustHandles="1" noChangeArrowheads="1" noChangeShapeType="1" noTextEdit="1"/>
              </p:cNvSpPr>
              <p:nvPr/>
            </p:nvSpPr>
            <p:spPr>
              <a:xfrm>
                <a:off x="161916" y="4559560"/>
                <a:ext cx="1608881" cy="945900"/>
              </a:xfrm>
              <a:prstGeom prst="rect">
                <a:avLst/>
              </a:prstGeom>
              <a:blipFill>
                <a:blip r:embed="rId8"/>
                <a:stretch>
                  <a:fillRect b="-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3171264" y="1367202"/>
                <a:ext cx="16088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𝑆𝑖𝑑𝑒</m:t>
                      </m:r>
                      <m:r>
                        <a:rPr lang="en-US" b="0" i="1" smtClean="0">
                          <a:latin typeface="Cambria Math" panose="02040503050406030204" pitchFamily="18" charset="0"/>
                        </a:rPr>
                        <m:t> </m:t>
                      </m:r>
                      <m:r>
                        <a:rPr lang="en-US" b="0" i="1" smtClean="0">
                          <a:latin typeface="Cambria Math" panose="02040503050406030204" pitchFamily="18" charset="0"/>
                        </a:rPr>
                        <m:t>𝑉𝑖𝑒𝑤</m:t>
                      </m:r>
                    </m:oMath>
                  </m:oMathPara>
                </a14:m>
                <a:endParaRPr lang="en-US" b="0" dirty="0"/>
              </a:p>
            </p:txBody>
          </p:sp>
        </mc:Choice>
        <mc:Fallback xmlns="">
          <p:sp>
            <p:nvSpPr>
              <p:cNvPr id="24" name="TextBox 23"/>
              <p:cNvSpPr txBox="1">
                <a:spLocks noRot="1" noChangeAspect="1" noMove="1" noResize="1" noEditPoints="1" noAdjustHandles="1" noChangeArrowheads="1" noChangeShapeType="1" noTextEdit="1"/>
              </p:cNvSpPr>
              <p:nvPr/>
            </p:nvSpPr>
            <p:spPr>
              <a:xfrm>
                <a:off x="3171264" y="1367202"/>
                <a:ext cx="1608881" cy="369332"/>
              </a:xfrm>
              <a:prstGeom prst="rect">
                <a:avLst/>
              </a:prstGeom>
              <a:blipFill>
                <a:blip r:embed="rId9"/>
                <a:stretch>
                  <a:fillRect/>
                </a:stretch>
              </a:blipFill>
            </p:spPr>
            <p:txBody>
              <a:bodyPr/>
              <a:lstStyle/>
              <a:p>
                <a:r>
                  <a:rPr lang="en-US">
                    <a:noFill/>
                  </a:rPr>
                  <a:t> </a:t>
                </a:r>
              </a:p>
            </p:txBody>
          </p:sp>
        </mc:Fallback>
      </mc:AlternateContent>
      <p:sp>
        <p:nvSpPr>
          <p:cNvPr id="25" name="Right Brace 24"/>
          <p:cNvSpPr/>
          <p:nvPr/>
        </p:nvSpPr>
        <p:spPr bwMode="auto">
          <a:xfrm>
            <a:off x="5619693" y="2032804"/>
            <a:ext cx="241634" cy="1552073"/>
          </a:xfrm>
          <a:prstGeom prst="rightBrace">
            <a:avLst>
              <a:gd name="adj1" fmla="val 38357"/>
              <a:gd name="adj2" fmla="val 49225"/>
            </a:avLst>
          </a:prstGeom>
          <a:ln>
            <a:headEnd type="none" w="med" len="med"/>
            <a:tailEnd type="none" w="med" len="med"/>
          </a:ln>
        </p:spPr>
        <p:style>
          <a:lnRef idx="3">
            <a:schemeClr val="dk1"/>
          </a:lnRef>
          <a:fillRef idx="0">
            <a:schemeClr val="dk1"/>
          </a:fillRef>
          <a:effectRef idx="2">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6" name="Right Brace 25"/>
          <p:cNvSpPr/>
          <p:nvPr/>
        </p:nvSpPr>
        <p:spPr bwMode="auto">
          <a:xfrm>
            <a:off x="5656125" y="4217506"/>
            <a:ext cx="241634" cy="1552073"/>
          </a:xfrm>
          <a:prstGeom prst="rightBrace">
            <a:avLst>
              <a:gd name="adj1" fmla="val 38357"/>
              <a:gd name="adj2" fmla="val 49225"/>
            </a:avLst>
          </a:prstGeom>
          <a:ln>
            <a:headEnd type="none" w="med" len="med"/>
            <a:tailEnd type="none" w="med" len="med"/>
          </a:ln>
        </p:spPr>
        <p:style>
          <a:lnRef idx="3">
            <a:schemeClr val="dk1"/>
          </a:lnRef>
          <a:fillRef idx="0">
            <a:schemeClr val="dk1"/>
          </a:fillRef>
          <a:effectRef idx="2">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TextBox 26"/>
          <p:cNvSpPr txBox="1"/>
          <p:nvPr/>
        </p:nvSpPr>
        <p:spPr>
          <a:xfrm>
            <a:off x="6191751" y="2347175"/>
            <a:ext cx="1898248" cy="923330"/>
          </a:xfrm>
          <a:prstGeom prst="rect">
            <a:avLst/>
          </a:prstGeom>
          <a:noFill/>
        </p:spPr>
        <p:txBody>
          <a:bodyPr wrap="square" rtlCol="0">
            <a:spAutoFit/>
          </a:bodyPr>
          <a:lstStyle/>
          <a:p>
            <a:r>
              <a:rPr lang="en-US" dirty="0"/>
              <a:t>Forces on Straight Line Motion</a:t>
            </a:r>
          </a:p>
        </p:txBody>
      </p:sp>
      <p:sp>
        <p:nvSpPr>
          <p:cNvPr id="28" name="TextBox 27"/>
          <p:cNvSpPr txBox="1"/>
          <p:nvPr/>
        </p:nvSpPr>
        <p:spPr>
          <a:xfrm>
            <a:off x="6191751" y="4509939"/>
            <a:ext cx="1898248" cy="923330"/>
          </a:xfrm>
          <a:prstGeom prst="rect">
            <a:avLst/>
          </a:prstGeom>
          <a:noFill/>
        </p:spPr>
        <p:txBody>
          <a:bodyPr wrap="square" rtlCol="0">
            <a:spAutoFit/>
          </a:bodyPr>
          <a:lstStyle/>
          <a:p>
            <a:r>
              <a:rPr lang="en-US" dirty="0"/>
              <a:t>Forces on Curvilinear Motion</a:t>
            </a:r>
          </a:p>
        </p:txBody>
      </p:sp>
    </p:spTree>
    <p:extLst>
      <p:ext uri="{BB962C8B-B14F-4D97-AF65-F5344CB8AC3E}">
        <p14:creationId xmlns:p14="http://schemas.microsoft.com/office/powerpoint/2010/main" val="1797950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Normal-Tangential Accel</a:t>
            </a:r>
            <a:r>
              <a:rPr lang="en-US" dirty="0"/>
              <a:t>erations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47701" y="3981450"/>
                <a:ext cx="8039099" cy="2724150"/>
              </a:xfrm>
            </p:spPr>
            <p:txBody>
              <a:bodyPr/>
              <a:lstStyle/>
              <a:p>
                <a:pPr marL="0" indent="0">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𝑎</m:t>
                      </m:r>
                      <m:r>
                        <a:rPr lang="en-US" sz="240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𝑡</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𝑒</m:t>
                          </m:r>
                        </m:e>
                        <m:sub>
                          <m:r>
                            <a:rPr lang="en-US" sz="2400" i="1">
                              <a:latin typeface="Cambria Math" panose="02040503050406030204" pitchFamily="18" charset="0"/>
                            </a:rPr>
                            <m:t>𝑡</m:t>
                          </m:r>
                        </m:sub>
                      </m:sSub>
                      <m:r>
                        <a:rPr lang="en-US" sz="2400" i="1">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𝑛</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𝑒</m:t>
                          </m:r>
                        </m:e>
                        <m:sub>
                          <m:r>
                            <a:rPr lang="en-US" sz="2400" i="1">
                              <a:latin typeface="Cambria Math" panose="02040503050406030204" pitchFamily="18" charset="0"/>
                            </a:rPr>
                            <m:t>𝑛</m:t>
                          </m:r>
                        </m:sub>
                      </m:sSub>
                      <m:r>
                        <a:rPr lang="en-US" sz="2400" b="0" i="1" smtClean="0">
                          <a:latin typeface="Cambria Math" panose="02040503050406030204" pitchFamily="18" charset="0"/>
                        </a:rPr>
                        <m:t>    →         </m:t>
                      </m:r>
                      <m:r>
                        <a:rPr lang="en-US" sz="2400" b="0" i="1" smtClean="0">
                          <a:latin typeface="Cambria Math" panose="02040503050406030204" pitchFamily="18" charset="0"/>
                        </a:rPr>
                        <m:t>𝑎</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𝑠</m:t>
                          </m:r>
                        </m:e>
                      </m:acc>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𝑣</m:t>
                              </m:r>
                            </m:e>
                            <m:sup>
                              <m:r>
                                <a:rPr lang="en-US" sz="2400" b="0" i="1" smtClean="0">
                                  <a:latin typeface="Cambria Math" panose="02040503050406030204" pitchFamily="18" charset="0"/>
                                </a:rPr>
                                <m:t>2</m:t>
                              </m:r>
                            </m:sup>
                          </m:sSup>
                        </m:num>
                        <m:den>
                          <m:r>
                            <a:rPr lang="en-US" sz="2400" b="0" i="1" smtClean="0">
                              <a:latin typeface="Cambria Math" panose="02040503050406030204" pitchFamily="18" charset="0"/>
                            </a:rPr>
                            <m:t>𝜌</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𝑛</m:t>
                          </m:r>
                        </m:sub>
                      </m:sSub>
                    </m:oMath>
                  </m:oMathPara>
                </a14:m>
                <a:endParaRPr lang="en-US" sz="2400" dirty="0"/>
              </a:p>
              <a:p>
                <a:pPr lvl="1"/>
                <a:r>
                  <a:rPr lang="en-US" sz="1600" dirty="0"/>
                  <a:t>Where:</a:t>
                </a:r>
              </a:p>
              <a:p>
                <a:pPr lvl="2"/>
                <a14:m>
                  <m:oMath xmlns:m="http://schemas.openxmlformats.org/officeDocument/2006/math">
                    <m:acc>
                      <m:accPr>
                        <m:chr m:val="̈"/>
                        <m:ctrlPr>
                          <a:rPr lang="en-US" sz="1600" i="1" smtClean="0">
                            <a:latin typeface="Cambria Math" panose="02040503050406030204" pitchFamily="18" charset="0"/>
                          </a:rPr>
                        </m:ctrlPr>
                      </m:accPr>
                      <m:e>
                        <m:r>
                          <a:rPr lang="en-US" sz="1600" b="0" i="1" smtClean="0">
                            <a:latin typeface="Cambria Math" panose="02040503050406030204" pitchFamily="18" charset="0"/>
                          </a:rPr>
                          <m:t>𝑠</m:t>
                        </m:r>
                      </m:e>
                    </m:acc>
                  </m:oMath>
                </a14:m>
                <a:r>
                  <a:rPr lang="en-US" sz="1600" dirty="0"/>
                  <a:t> = Second Derivative Magnitude of the Path ‘s’</a:t>
                </a:r>
              </a:p>
              <a:p>
                <a:pPr lvl="2"/>
                <a14:m>
                  <m:oMath xmlns:m="http://schemas.openxmlformats.org/officeDocument/2006/math">
                    <m:r>
                      <a:rPr lang="en-US" sz="1600" b="0" i="1" smtClean="0">
                        <a:latin typeface="Cambria Math" panose="02040503050406030204" pitchFamily="18" charset="0"/>
                      </a:rPr>
                      <m:t>𝜌</m:t>
                    </m:r>
                  </m:oMath>
                </a14:m>
                <a:r>
                  <a:rPr lang="en-US" sz="1600" dirty="0"/>
                  <a:t> = Instantaneous Radius of Curvature</a:t>
                </a:r>
              </a:p>
              <a:p>
                <a:pPr lvl="2"/>
                <a:r>
                  <a:rPr lang="en-US" sz="1600" dirty="0"/>
                  <a:t>v = Velocity of the Vehicle</a:t>
                </a:r>
              </a:p>
              <a:p>
                <a:pPr lvl="2"/>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𝑒</m:t>
                        </m:r>
                      </m:e>
                      <m:sub>
                        <m:r>
                          <a:rPr lang="en-US" sz="1600" b="0" i="1" smtClean="0">
                            <a:latin typeface="Cambria Math" panose="02040503050406030204" pitchFamily="18" charset="0"/>
                          </a:rPr>
                          <m:t>𝑡</m:t>
                        </m:r>
                      </m:sub>
                    </m:sSub>
                  </m:oMath>
                </a14:m>
                <a:r>
                  <a:rPr lang="en-US" sz="1600" dirty="0"/>
                  <a:t> = Unit Vector Tangent to Path</a:t>
                </a:r>
              </a:p>
              <a:p>
                <a:pPr lvl="2"/>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𝑒</m:t>
                        </m:r>
                      </m:e>
                      <m:sub>
                        <m:r>
                          <a:rPr lang="en-US" sz="1600" b="0" i="1" smtClean="0">
                            <a:latin typeface="Cambria Math" panose="02040503050406030204" pitchFamily="18" charset="0"/>
                          </a:rPr>
                          <m:t>𝑛</m:t>
                        </m:r>
                      </m:sub>
                    </m:sSub>
                  </m:oMath>
                </a14:m>
                <a:r>
                  <a:rPr lang="en-US" sz="1600" dirty="0"/>
                  <a:t> = Unit Vector Normal to Path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47701" y="3981450"/>
                <a:ext cx="8039099" cy="2724150"/>
              </a:xfrm>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1"/>
          </p:nvPr>
        </p:nvSpPr>
        <p:spPr/>
        <p:txBody>
          <a:bodyPr/>
          <a:lstStyle/>
          <a:p>
            <a:pPr>
              <a:defRPr/>
            </a:pPr>
            <a:fld id="{62652FC9-B4A2-484B-A2FC-89D150CA4223}" type="slidenum">
              <a:rPr lang="en-US" smtClean="0"/>
              <a:pPr>
                <a:defRPr/>
              </a:pPr>
              <a:t>21</a:t>
            </a:fld>
            <a:endParaRPr lang="en-US"/>
          </a:p>
        </p:txBody>
      </p:sp>
      <p:pic>
        <p:nvPicPr>
          <p:cNvPr id="2050" name="Picture 2" descr="https://lh5.googleusercontent.com/G2fy7aaeYrxqp1CK71wnKPWs53HsUULs4EwbfOR58Z6HcxbPrZ2Q94QnklDKQcVxW4KzV7R8wegBmmo_6tq2-o0-w3IoBAnkBZgLdt1w3BZSiiPSspCN0szpD3m-04Yb1EuBTUV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6544" y="1546651"/>
            <a:ext cx="4470400" cy="228832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47701" y="1611427"/>
            <a:ext cx="1298448" cy="584775"/>
          </a:xfrm>
          <a:prstGeom prst="rect">
            <a:avLst/>
          </a:prstGeom>
          <a:noFill/>
        </p:spPr>
        <p:txBody>
          <a:bodyPr wrap="square" rtlCol="0">
            <a:spAutoFit/>
          </a:bodyPr>
          <a:lstStyle/>
          <a:p>
            <a:r>
              <a:rPr lang="en-US" sz="1600" dirty="0"/>
              <a:t>Vehicle Centerline</a:t>
            </a:r>
          </a:p>
        </p:txBody>
      </p:sp>
      <p:cxnSp>
        <p:nvCxnSpPr>
          <p:cNvPr id="7" name="Straight Arrow Connector 6"/>
          <p:cNvCxnSpPr/>
          <p:nvPr/>
        </p:nvCxnSpPr>
        <p:spPr bwMode="auto">
          <a:xfrm>
            <a:off x="1755648" y="2050291"/>
            <a:ext cx="1115568" cy="640521"/>
          </a:xfrm>
          <a:prstGeom prst="straightConnector1">
            <a:avLst/>
          </a:prstGeom>
          <a:solidFill>
            <a:schemeClr val="accent1"/>
          </a:solidFill>
          <a:ln w="28575" cap="flat" cmpd="sng" algn="ctr">
            <a:solidFill>
              <a:schemeClr val="tx2"/>
            </a:solidFill>
            <a:prstDash val="solid"/>
            <a:round/>
            <a:headEnd type="none" w="med" len="med"/>
            <a:tailEnd type="triangle"/>
          </a:ln>
          <a:effectLst/>
        </p:spPr>
      </p:cxnSp>
      <p:sp>
        <p:nvSpPr>
          <p:cNvPr id="6" name="Rectangle 5"/>
          <p:cNvSpPr/>
          <p:nvPr/>
        </p:nvSpPr>
        <p:spPr bwMode="auto">
          <a:xfrm>
            <a:off x="6613365" y="3981450"/>
            <a:ext cx="889322" cy="972515"/>
          </a:xfrm>
          <a:prstGeom prst="rect">
            <a:avLst/>
          </a:prstGeom>
          <a:noFill/>
          <a:ln w="38100"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2656460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Road Slicing Background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369324"/>
                <a:ext cx="8229600" cy="983419"/>
              </a:xfrm>
            </p:spPr>
            <p:txBody>
              <a:bodyPr/>
              <a:lstStyle/>
              <a:p>
                <a:r>
                  <a:rPr lang="en-US" dirty="0"/>
                  <a:t>Velocity Vector is assumed close to Heading Angle of Vehicle</a:t>
                </a:r>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Centripetal Acceleration </a:t>
                </a:r>
                <a14:m>
                  <m:oMath xmlns:m="http://schemas.openxmlformats.org/officeDocument/2006/math">
                    <m:r>
                      <a:rPr lang="en-US" b="0" i="0" smtClean="0">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2</m:t>
                            </m:r>
                          </m:sup>
                        </m:sSup>
                      </m:num>
                      <m:den>
                        <m:r>
                          <a:rPr lang="en-US" i="1">
                            <a:latin typeface="Cambria Math" panose="02040503050406030204" pitchFamily="18" charset="0"/>
                          </a:rPr>
                          <m:t>𝜌</m:t>
                        </m:r>
                      </m:den>
                    </m:f>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𝑛</m:t>
                        </m:r>
                      </m:sub>
                    </m:sSub>
                  </m:oMath>
                </a14:m>
                <a:endParaRPr lang="en-US" dirty="0"/>
              </a:p>
              <a:p>
                <a:pPr lvl="1"/>
                <a:r>
                  <a:rPr lang="en-US" b="0" dirty="0">
                    <a:ea typeface="Cambria Math" panose="02040503050406030204" pitchFamily="18" charset="0"/>
                  </a:rPr>
                  <a:t>By definition </a:t>
                </a:r>
                <a14:m>
                  <m:oMath xmlns:m="http://schemas.openxmlformats.org/officeDocument/2006/math">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m:t>
                    </m:r>
                  </m:oMath>
                </a14:m>
                <a:r>
                  <a:rPr lang="en-US" dirty="0"/>
                  <a:t> at an instantaneous point.</a:t>
                </a:r>
              </a:p>
              <a:p>
                <a:pPr lvl="1"/>
                <a:r>
                  <a:rPr lang="en-US" dirty="0"/>
                  <a:t>We can relate </a:t>
                </a:r>
                <a14:m>
                  <m:oMath xmlns:m="http://schemas.openxmlformats.org/officeDocument/2006/math">
                    <m:r>
                      <a:rPr lang="en-US" b="0" i="1" smtClean="0">
                        <a:latin typeface="Cambria Math" panose="02040503050406030204" pitchFamily="18" charset="0"/>
                      </a:rPr>
                      <m:t>𝜌</m:t>
                    </m:r>
                  </m:oMath>
                </a14:m>
                <a:r>
                  <a:rPr lang="en-US" dirty="0"/>
                  <a:t> to </a:t>
                </a:r>
                <a14:m>
                  <m:oMath xmlns:m="http://schemas.openxmlformats.org/officeDocument/2006/math">
                    <m:r>
                      <a:rPr lang="en-US" b="0" i="1" smtClean="0">
                        <a:latin typeface="Cambria Math" panose="02040503050406030204" pitchFamily="18" charset="0"/>
                      </a:rPr>
                      <m:t>𝜃</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369324"/>
                <a:ext cx="8229600" cy="983419"/>
              </a:xfrm>
              <a:blipFill>
                <a:blip r:embed="rId2"/>
                <a:stretch>
                  <a:fillRect l="-963" t="-8075" b="-468944"/>
                </a:stretch>
              </a:blipFill>
            </p:spPr>
            <p:txBody>
              <a:bodyPr/>
              <a:lstStyle/>
              <a:p>
                <a:r>
                  <a:rPr lang="en-US">
                    <a:noFill/>
                  </a:rPr>
                  <a:t> </a:t>
                </a:r>
              </a:p>
            </p:txBody>
          </p:sp>
        </mc:Fallback>
      </mc:AlternateContent>
      <p:sp>
        <p:nvSpPr>
          <p:cNvPr id="4" name="Slide Number Placeholder 3"/>
          <p:cNvSpPr>
            <a:spLocks noGrp="1"/>
          </p:cNvSpPr>
          <p:nvPr>
            <p:ph type="sldNum" sz="quarter" idx="11"/>
          </p:nvPr>
        </p:nvSpPr>
        <p:spPr/>
        <p:txBody>
          <a:bodyPr/>
          <a:lstStyle/>
          <a:p>
            <a:pPr>
              <a:defRPr/>
            </a:pPr>
            <a:fld id="{62652FC9-B4A2-484B-A2FC-89D150CA4223}" type="slidenum">
              <a:rPr lang="en-US" smtClean="0"/>
              <a:pPr>
                <a:defRPr/>
              </a:pPr>
              <a:t>22</a:t>
            </a:fld>
            <a:endParaRPr lang="en-US"/>
          </a:p>
        </p:txBody>
      </p:sp>
      <p:pic>
        <p:nvPicPr>
          <p:cNvPr id="5" name="Picture 4"/>
          <p:cNvPicPr>
            <a:picLocks noChangeAspect="1"/>
          </p:cNvPicPr>
          <p:nvPr/>
        </p:nvPicPr>
        <p:blipFill rotWithShape="1">
          <a:blip r:embed="rId3"/>
          <a:srcRect l="6066" t="19062" b="13051"/>
          <a:stretch/>
        </p:blipFill>
        <p:spPr>
          <a:xfrm rot="975356">
            <a:off x="5088999" y="3417297"/>
            <a:ext cx="1321406" cy="637857"/>
          </a:xfrm>
          <a:prstGeom prst="rect">
            <a:avLst/>
          </a:prstGeom>
        </p:spPr>
      </p:pic>
      <p:cxnSp>
        <p:nvCxnSpPr>
          <p:cNvPr id="6" name="Straight Arrow Connector 5"/>
          <p:cNvCxnSpPr/>
          <p:nvPr/>
        </p:nvCxnSpPr>
        <p:spPr bwMode="auto">
          <a:xfrm flipH="1" flipV="1">
            <a:off x="4632277" y="3391773"/>
            <a:ext cx="878982" cy="254161"/>
          </a:xfrm>
          <a:prstGeom prst="straightConnector1">
            <a:avLst/>
          </a:prstGeom>
          <a:solidFill>
            <a:schemeClr val="accent1"/>
          </a:solidFill>
          <a:ln w="28575" cap="flat" cmpd="sng" algn="ctr">
            <a:solidFill>
              <a:srgbClr val="00B0F0"/>
            </a:solidFill>
            <a:prstDash val="solid"/>
            <a:round/>
            <a:headEnd type="none" w="med" len="med"/>
            <a:tailEnd type="triangle"/>
          </a:ln>
          <a:effectLst/>
        </p:spPr>
      </p:cxnSp>
      <p:cxnSp>
        <p:nvCxnSpPr>
          <p:cNvPr id="14" name="Straight Arrow Connector 13"/>
          <p:cNvCxnSpPr/>
          <p:nvPr/>
        </p:nvCxnSpPr>
        <p:spPr bwMode="auto">
          <a:xfrm flipV="1">
            <a:off x="3989366" y="4845981"/>
            <a:ext cx="4084570" cy="11575"/>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p:cNvCxnSpPr/>
          <p:nvPr/>
        </p:nvCxnSpPr>
        <p:spPr bwMode="auto">
          <a:xfrm flipH="1" flipV="1">
            <a:off x="3989365" y="2694850"/>
            <a:ext cx="9010" cy="2182251"/>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20" name="TextBox 19"/>
          <p:cNvSpPr txBox="1"/>
          <p:nvPr/>
        </p:nvSpPr>
        <p:spPr>
          <a:xfrm>
            <a:off x="3577205" y="2573021"/>
            <a:ext cx="422476" cy="369332"/>
          </a:xfrm>
          <a:prstGeom prst="rect">
            <a:avLst/>
          </a:prstGeom>
          <a:noFill/>
        </p:spPr>
        <p:txBody>
          <a:bodyPr wrap="square" rtlCol="0">
            <a:spAutoFit/>
          </a:bodyPr>
          <a:lstStyle/>
          <a:p>
            <a:r>
              <a:rPr lang="en-US" dirty="0"/>
              <a:t>Y</a:t>
            </a:r>
          </a:p>
        </p:txBody>
      </p:sp>
      <p:sp>
        <p:nvSpPr>
          <p:cNvPr id="21" name="TextBox 20"/>
          <p:cNvSpPr txBox="1"/>
          <p:nvPr/>
        </p:nvSpPr>
        <p:spPr>
          <a:xfrm>
            <a:off x="8146641" y="4533601"/>
            <a:ext cx="422476" cy="369332"/>
          </a:xfrm>
          <a:prstGeom prst="rect">
            <a:avLst/>
          </a:prstGeom>
          <a:noFill/>
        </p:spPr>
        <p:txBody>
          <a:bodyPr wrap="square" rtlCol="0">
            <a:spAutoFit/>
          </a:bodyPr>
          <a:lstStyle/>
          <a:p>
            <a:r>
              <a:rPr lang="en-US" dirty="0"/>
              <a:t>X</a:t>
            </a:r>
          </a:p>
        </p:txBody>
      </p:sp>
      <p:cxnSp>
        <p:nvCxnSpPr>
          <p:cNvPr id="33" name="Straight Arrow Connector 32"/>
          <p:cNvCxnSpPr/>
          <p:nvPr/>
        </p:nvCxnSpPr>
        <p:spPr bwMode="auto">
          <a:xfrm>
            <a:off x="5749702" y="3736225"/>
            <a:ext cx="1125660" cy="0"/>
          </a:xfrm>
          <a:prstGeom prst="straightConnector1">
            <a:avLst/>
          </a:prstGeom>
          <a:solidFill>
            <a:schemeClr val="accent1"/>
          </a:solidFill>
          <a:ln w="28575" cap="flat" cmpd="sng" algn="ctr">
            <a:solidFill>
              <a:schemeClr val="tx2"/>
            </a:solidFill>
            <a:prstDash val="solid"/>
            <a:round/>
            <a:headEnd type="none" w="med" len="med"/>
            <a:tailEnd type="triangle"/>
          </a:ln>
          <a:effectLst/>
        </p:spPr>
      </p:cxnSp>
      <p:cxnSp>
        <p:nvCxnSpPr>
          <p:cNvPr id="35" name="Straight Arrow Connector 34"/>
          <p:cNvCxnSpPr/>
          <p:nvPr/>
        </p:nvCxnSpPr>
        <p:spPr bwMode="auto">
          <a:xfrm flipV="1">
            <a:off x="5749702" y="2639028"/>
            <a:ext cx="0" cy="1097197"/>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36" name="TextBox 35"/>
          <p:cNvSpPr txBox="1"/>
          <p:nvPr/>
        </p:nvSpPr>
        <p:spPr>
          <a:xfrm>
            <a:off x="7007013" y="3601310"/>
            <a:ext cx="422476" cy="369332"/>
          </a:xfrm>
          <a:prstGeom prst="rect">
            <a:avLst/>
          </a:prstGeom>
          <a:noFill/>
        </p:spPr>
        <p:txBody>
          <a:bodyPr wrap="square" rtlCol="0">
            <a:spAutoFit/>
          </a:bodyPr>
          <a:lstStyle/>
          <a:p>
            <a:r>
              <a:rPr lang="en-US" dirty="0"/>
              <a:t>X</a:t>
            </a:r>
          </a:p>
        </p:txBody>
      </p:sp>
      <p:sp>
        <p:nvSpPr>
          <p:cNvPr id="37" name="TextBox 36"/>
          <p:cNvSpPr txBox="1"/>
          <p:nvPr/>
        </p:nvSpPr>
        <p:spPr>
          <a:xfrm>
            <a:off x="5609175" y="2203689"/>
            <a:ext cx="422476" cy="369332"/>
          </a:xfrm>
          <a:prstGeom prst="rect">
            <a:avLst/>
          </a:prstGeom>
          <a:noFill/>
        </p:spPr>
        <p:txBody>
          <a:bodyPr wrap="square" rtlCol="0">
            <a:spAutoFit/>
          </a:bodyPr>
          <a:lstStyle/>
          <a:p>
            <a:r>
              <a:rPr lang="en-US" dirty="0"/>
              <a:t>Y</a:t>
            </a:r>
          </a:p>
        </p:txBody>
      </p:sp>
      <p:cxnSp>
        <p:nvCxnSpPr>
          <p:cNvPr id="39" name="Straight Arrow Connector 38"/>
          <p:cNvCxnSpPr/>
          <p:nvPr/>
        </p:nvCxnSpPr>
        <p:spPr bwMode="auto">
          <a:xfrm flipH="1">
            <a:off x="5486400" y="3785976"/>
            <a:ext cx="263302" cy="920716"/>
          </a:xfrm>
          <a:prstGeom prst="straightConnector1">
            <a:avLst/>
          </a:prstGeom>
          <a:solidFill>
            <a:schemeClr val="accent1"/>
          </a:solidFill>
          <a:ln w="28575" cap="flat" cmpd="sng" algn="ctr">
            <a:solidFill>
              <a:srgbClr val="00B0F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0" name="TextBox 39"/>
              <p:cNvSpPr txBox="1"/>
              <p:nvPr/>
            </p:nvSpPr>
            <p:spPr>
              <a:xfrm>
                <a:off x="4257185" y="2971370"/>
                <a:ext cx="6296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r>
                            <a:rPr lang="en-US" b="0" i="1" smtClean="0">
                              <a:latin typeface="Cambria Math" panose="02040503050406030204" pitchFamily="18" charset="0"/>
                            </a:rPr>
                            <m:t>, </m:t>
                          </m:r>
                          <m:r>
                            <a:rPr lang="en-US" i="1">
                              <a:latin typeface="Cambria Math" panose="02040503050406030204" pitchFamily="18" charset="0"/>
                            </a:rPr>
                            <m:t>𝑒</m:t>
                          </m:r>
                        </m:e>
                        <m:sub>
                          <m:r>
                            <a:rPr lang="en-US" i="1">
                              <a:latin typeface="Cambria Math" panose="02040503050406030204" pitchFamily="18" charset="0"/>
                            </a:rPr>
                            <m:t>𝑡</m:t>
                          </m:r>
                        </m:sub>
                      </m:sSub>
                    </m:oMath>
                  </m:oMathPara>
                </a14:m>
                <a:endParaRPr lang="en-US" dirty="0"/>
              </a:p>
            </p:txBody>
          </p:sp>
        </mc:Choice>
        <mc:Fallback xmlns="">
          <p:sp>
            <p:nvSpPr>
              <p:cNvPr id="40" name="TextBox 39"/>
              <p:cNvSpPr txBox="1">
                <a:spLocks noRot="1" noChangeAspect="1" noMove="1" noResize="1" noEditPoints="1" noAdjustHandles="1" noChangeArrowheads="1" noChangeShapeType="1" noTextEdit="1"/>
              </p:cNvSpPr>
              <p:nvPr/>
            </p:nvSpPr>
            <p:spPr>
              <a:xfrm>
                <a:off x="4257185" y="2971370"/>
                <a:ext cx="6296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5545222" y="4357174"/>
                <a:ext cx="40895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𝑛</m:t>
                          </m:r>
                        </m:sub>
                      </m:sSub>
                    </m:oMath>
                  </m:oMathPara>
                </a14:m>
                <a:endParaRPr lang="en-US" dirty="0"/>
              </a:p>
            </p:txBody>
          </p:sp>
        </mc:Choice>
        <mc:Fallback xmlns="">
          <p:sp>
            <p:nvSpPr>
              <p:cNvPr id="41" name="TextBox 40"/>
              <p:cNvSpPr txBox="1">
                <a:spLocks noRot="1" noChangeAspect="1" noMove="1" noResize="1" noEditPoints="1" noAdjustHandles="1" noChangeArrowheads="1" noChangeShapeType="1" noTextEdit="1"/>
              </p:cNvSpPr>
              <p:nvPr/>
            </p:nvSpPr>
            <p:spPr>
              <a:xfrm>
                <a:off x="5545222" y="4357174"/>
                <a:ext cx="408959" cy="369332"/>
              </a:xfrm>
              <a:prstGeom prst="rect">
                <a:avLst/>
              </a:prstGeom>
              <a:blipFill>
                <a:blip r:embed="rId5"/>
                <a:stretch>
                  <a:fillRect/>
                </a:stretch>
              </a:blipFill>
            </p:spPr>
            <p:txBody>
              <a:bodyPr/>
              <a:lstStyle/>
              <a:p>
                <a:r>
                  <a:rPr lang="en-US">
                    <a:noFill/>
                  </a:rPr>
                  <a:t> </a:t>
                </a:r>
              </a:p>
            </p:txBody>
          </p:sp>
        </mc:Fallback>
      </mc:AlternateContent>
      <p:cxnSp>
        <p:nvCxnSpPr>
          <p:cNvPr id="43" name="Straight Connector 42"/>
          <p:cNvCxnSpPr/>
          <p:nvPr/>
        </p:nvCxnSpPr>
        <p:spPr bwMode="auto">
          <a:xfrm>
            <a:off x="4439265" y="3736225"/>
            <a:ext cx="1310436" cy="0"/>
          </a:xfrm>
          <a:prstGeom prst="line">
            <a:avLst/>
          </a:prstGeom>
          <a:solidFill>
            <a:schemeClr val="accent1"/>
          </a:solidFill>
          <a:ln w="28575" cap="flat" cmpd="sng" algn="ctr">
            <a:solidFill>
              <a:schemeClr val="accent2"/>
            </a:solidFill>
            <a:prstDash val="dash"/>
            <a:round/>
            <a:headEnd type="none" w="med" len="med"/>
            <a:tailEnd type="none" w="med" len="med"/>
          </a:ln>
          <a:effectLst/>
        </p:spPr>
      </p:cxnSp>
      <mc:AlternateContent xmlns:mc="http://schemas.openxmlformats.org/markup-compatibility/2006" xmlns:a14="http://schemas.microsoft.com/office/drawing/2010/main">
        <mc:Choice Requires="a14">
          <p:sp>
            <p:nvSpPr>
              <p:cNvPr id="45" name="TextBox 44"/>
              <p:cNvSpPr txBox="1"/>
              <p:nvPr/>
            </p:nvSpPr>
            <p:spPr>
              <a:xfrm>
                <a:off x="4459237" y="3401084"/>
                <a:ext cx="3699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oMath>
                  </m:oMathPara>
                </a14:m>
                <a:endParaRPr lang="en-US" dirty="0"/>
              </a:p>
            </p:txBody>
          </p:sp>
        </mc:Choice>
        <mc:Fallback xmlns="">
          <p:sp>
            <p:nvSpPr>
              <p:cNvPr id="45" name="TextBox 44"/>
              <p:cNvSpPr txBox="1">
                <a:spLocks noRot="1" noChangeAspect="1" noMove="1" noResize="1" noEditPoints="1" noAdjustHandles="1" noChangeArrowheads="1" noChangeShapeType="1" noTextEdit="1"/>
              </p:cNvSpPr>
              <p:nvPr/>
            </p:nvSpPr>
            <p:spPr>
              <a:xfrm>
                <a:off x="4459237" y="3401084"/>
                <a:ext cx="369970" cy="369332"/>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187094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Road Slicing Technique</a:t>
            </a:r>
          </a:p>
        </p:txBody>
      </p:sp>
      <p:sp>
        <p:nvSpPr>
          <p:cNvPr id="3" name="Content Placeholder 2"/>
          <p:cNvSpPr>
            <a:spLocks noGrp="1"/>
          </p:cNvSpPr>
          <p:nvPr>
            <p:ph idx="1"/>
          </p:nvPr>
        </p:nvSpPr>
        <p:spPr>
          <a:xfrm>
            <a:off x="457200" y="1576137"/>
            <a:ext cx="8229600" cy="4291263"/>
          </a:xfrm>
        </p:spPr>
        <p:txBody>
          <a:bodyPr/>
          <a:lstStyle/>
          <a:p>
            <a:r>
              <a:rPr lang="en-US" dirty="0"/>
              <a:t>Slice the Road in small sections and find a curvature of each slice</a:t>
            </a:r>
          </a:p>
          <a:p>
            <a:pPr lvl="1"/>
            <a:r>
              <a:rPr lang="en-US" dirty="0"/>
              <a:t>Scanning the road with sensors such as lidar</a:t>
            </a:r>
          </a:p>
          <a:p>
            <a:pPr lvl="1"/>
            <a:r>
              <a:rPr lang="en-US" dirty="0"/>
              <a:t>Aerial/satellite map &amp; custom plots</a:t>
            </a:r>
          </a:p>
          <a:p>
            <a:r>
              <a:rPr lang="en-US" dirty="0"/>
              <a:t>Find velocity vector perpendicular to road slice</a:t>
            </a:r>
          </a:p>
          <a:p>
            <a:r>
              <a:rPr lang="en-US" dirty="0"/>
              <a:t>Generate map of velocity vector, magnitude based on physical position</a:t>
            </a:r>
          </a:p>
          <a:p>
            <a:endParaRPr lang="en-US" dirty="0"/>
          </a:p>
        </p:txBody>
      </p:sp>
      <p:sp>
        <p:nvSpPr>
          <p:cNvPr id="4" name="Slide Number Placeholder 3"/>
          <p:cNvSpPr>
            <a:spLocks noGrp="1"/>
          </p:cNvSpPr>
          <p:nvPr>
            <p:ph type="sldNum" sz="quarter" idx="11"/>
          </p:nvPr>
        </p:nvSpPr>
        <p:spPr/>
        <p:txBody>
          <a:bodyPr/>
          <a:lstStyle/>
          <a:p>
            <a:pPr>
              <a:defRPr/>
            </a:pPr>
            <a:fld id="{62652FC9-B4A2-484B-A2FC-89D150CA4223}" type="slidenum">
              <a:rPr lang="en-US" smtClean="0"/>
              <a:pPr>
                <a:defRPr/>
              </a:pPr>
              <a:t>23</a:t>
            </a:fld>
            <a:endParaRPr lang="en-US"/>
          </a:p>
        </p:txBody>
      </p:sp>
    </p:spTree>
    <p:extLst>
      <p:ext uri="{BB962C8B-B14F-4D97-AF65-F5344CB8AC3E}">
        <p14:creationId xmlns:p14="http://schemas.microsoft.com/office/powerpoint/2010/main" val="30273936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Road Sampling Example</a:t>
            </a:r>
          </a:p>
        </p:txBody>
      </p:sp>
      <p:pic>
        <p:nvPicPr>
          <p:cNvPr id="5" name="Content Placeholder 4"/>
          <p:cNvPicPr>
            <a:picLocks noGrp="1" noChangeAspect="1"/>
          </p:cNvPicPr>
          <p:nvPr>
            <p:ph idx="1"/>
          </p:nvPr>
        </p:nvPicPr>
        <p:blipFill rotWithShape="1">
          <a:blip r:embed="rId3"/>
          <a:srcRect r="20275"/>
          <a:stretch/>
        </p:blipFill>
        <p:spPr>
          <a:xfrm>
            <a:off x="735332" y="1837099"/>
            <a:ext cx="3420411" cy="4117966"/>
          </a:xfrm>
          <a:prstGeom prst="rect">
            <a:avLst/>
          </a:prstGeom>
        </p:spPr>
      </p:pic>
      <p:sp>
        <p:nvSpPr>
          <p:cNvPr id="4" name="Slide Number Placeholder 3"/>
          <p:cNvSpPr>
            <a:spLocks noGrp="1"/>
          </p:cNvSpPr>
          <p:nvPr>
            <p:ph type="sldNum" sz="quarter" idx="11"/>
          </p:nvPr>
        </p:nvSpPr>
        <p:spPr/>
        <p:txBody>
          <a:bodyPr/>
          <a:lstStyle/>
          <a:p>
            <a:pPr>
              <a:defRPr/>
            </a:pPr>
            <a:fld id="{62652FC9-B4A2-484B-A2FC-89D150CA4223}" type="slidenum">
              <a:rPr lang="en-US" smtClean="0"/>
              <a:pPr>
                <a:defRPr/>
              </a:pPr>
              <a:t>24</a:t>
            </a:fld>
            <a:endParaRPr lang="en-US"/>
          </a:p>
        </p:txBody>
      </p:sp>
      <p:pic>
        <p:nvPicPr>
          <p:cNvPr id="6" name="Content Placeholder 4"/>
          <p:cNvPicPr>
            <a:picLocks noChangeAspect="1"/>
          </p:cNvPicPr>
          <p:nvPr/>
        </p:nvPicPr>
        <p:blipFill rotWithShape="1">
          <a:blip r:embed="rId3"/>
          <a:srcRect l="19743" t="13142" r="54298" b="60911"/>
          <a:stretch/>
        </p:blipFill>
        <p:spPr bwMode="auto">
          <a:xfrm>
            <a:off x="4869258" y="1794184"/>
            <a:ext cx="2967548" cy="2339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7"/>
          <p:cNvSpPr/>
          <p:nvPr/>
        </p:nvSpPr>
        <p:spPr bwMode="auto">
          <a:xfrm>
            <a:off x="5640249" y="2553112"/>
            <a:ext cx="136478" cy="136478"/>
          </a:xfrm>
          <a:prstGeom prst="ellips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Oval 8"/>
          <p:cNvSpPr/>
          <p:nvPr/>
        </p:nvSpPr>
        <p:spPr bwMode="auto">
          <a:xfrm>
            <a:off x="6732896" y="3568403"/>
            <a:ext cx="136478" cy="136478"/>
          </a:xfrm>
          <a:prstGeom prst="ellips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p:cNvSpPr/>
          <p:nvPr/>
        </p:nvSpPr>
        <p:spPr bwMode="auto">
          <a:xfrm>
            <a:off x="5848415" y="2934880"/>
            <a:ext cx="136478" cy="136478"/>
          </a:xfrm>
          <a:prstGeom prst="ellips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Oval 10"/>
          <p:cNvSpPr/>
          <p:nvPr/>
        </p:nvSpPr>
        <p:spPr bwMode="auto">
          <a:xfrm>
            <a:off x="5776727" y="2705493"/>
            <a:ext cx="136478" cy="136478"/>
          </a:xfrm>
          <a:prstGeom prst="ellips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p:cNvSpPr/>
          <p:nvPr/>
        </p:nvSpPr>
        <p:spPr bwMode="auto">
          <a:xfrm>
            <a:off x="5984893" y="3065200"/>
            <a:ext cx="136478" cy="136478"/>
          </a:xfrm>
          <a:prstGeom prst="ellips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Oval 12"/>
          <p:cNvSpPr/>
          <p:nvPr/>
        </p:nvSpPr>
        <p:spPr bwMode="auto">
          <a:xfrm>
            <a:off x="5503771" y="2420943"/>
            <a:ext cx="136478" cy="136478"/>
          </a:xfrm>
          <a:prstGeom prst="ellips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Oval 13"/>
          <p:cNvSpPr/>
          <p:nvPr/>
        </p:nvSpPr>
        <p:spPr bwMode="auto">
          <a:xfrm>
            <a:off x="6216554" y="3117838"/>
            <a:ext cx="136478" cy="136478"/>
          </a:xfrm>
          <a:prstGeom prst="ellips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Oval 14"/>
          <p:cNvSpPr/>
          <p:nvPr/>
        </p:nvSpPr>
        <p:spPr bwMode="auto">
          <a:xfrm>
            <a:off x="6080076" y="2923695"/>
            <a:ext cx="136478" cy="136478"/>
          </a:xfrm>
          <a:prstGeom prst="ellips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Oval 15"/>
          <p:cNvSpPr/>
          <p:nvPr/>
        </p:nvSpPr>
        <p:spPr bwMode="auto">
          <a:xfrm>
            <a:off x="6353032" y="3308908"/>
            <a:ext cx="136478" cy="136478"/>
          </a:xfrm>
          <a:prstGeom prst="ellips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p:cNvSpPr/>
          <p:nvPr/>
        </p:nvSpPr>
        <p:spPr bwMode="auto">
          <a:xfrm>
            <a:off x="6596418" y="3309591"/>
            <a:ext cx="136478" cy="136478"/>
          </a:xfrm>
          <a:prstGeom prst="ellips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8" name="Picture 17"/>
          <p:cNvPicPr>
            <a:picLocks noChangeAspect="1"/>
          </p:cNvPicPr>
          <p:nvPr/>
        </p:nvPicPr>
        <p:blipFill rotWithShape="1">
          <a:blip r:embed="rId4"/>
          <a:srcRect l="3127" t="8538" r="1" b="14848"/>
          <a:stretch/>
        </p:blipFill>
        <p:spPr>
          <a:xfrm>
            <a:off x="6957391" y="4582737"/>
            <a:ext cx="1688724" cy="1372328"/>
          </a:xfrm>
          <a:prstGeom prst="rect">
            <a:avLst/>
          </a:prstGeom>
        </p:spPr>
      </p:pic>
      <p:pic>
        <p:nvPicPr>
          <p:cNvPr id="19" name="Content Placeholder 4"/>
          <p:cNvPicPr>
            <a:picLocks noChangeAspect="1"/>
          </p:cNvPicPr>
          <p:nvPr/>
        </p:nvPicPr>
        <p:blipFill rotWithShape="1">
          <a:blip r:embed="rId3"/>
          <a:srcRect l="26108" t="23373" r="61372" b="60911"/>
          <a:stretch/>
        </p:blipFill>
        <p:spPr bwMode="auto">
          <a:xfrm>
            <a:off x="5301661" y="4629743"/>
            <a:ext cx="1431235" cy="1417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Oval 19"/>
          <p:cNvSpPr/>
          <p:nvPr/>
        </p:nvSpPr>
        <p:spPr bwMode="auto">
          <a:xfrm>
            <a:off x="5239129" y="2858656"/>
            <a:ext cx="136478" cy="136478"/>
          </a:xfrm>
          <a:prstGeom prst="ellips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1" name="Oval 20"/>
          <p:cNvSpPr/>
          <p:nvPr/>
        </p:nvSpPr>
        <p:spPr bwMode="auto">
          <a:xfrm>
            <a:off x="6331776" y="3873947"/>
            <a:ext cx="136478" cy="136478"/>
          </a:xfrm>
          <a:prstGeom prst="ellips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Oval 21"/>
          <p:cNvSpPr/>
          <p:nvPr/>
        </p:nvSpPr>
        <p:spPr bwMode="auto">
          <a:xfrm>
            <a:off x="5447295" y="3240424"/>
            <a:ext cx="136478" cy="136478"/>
          </a:xfrm>
          <a:prstGeom prst="ellips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3" name="Oval 22"/>
          <p:cNvSpPr/>
          <p:nvPr/>
        </p:nvSpPr>
        <p:spPr bwMode="auto">
          <a:xfrm>
            <a:off x="5375607" y="3011037"/>
            <a:ext cx="136478" cy="136478"/>
          </a:xfrm>
          <a:prstGeom prst="ellips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4" name="Oval 23"/>
          <p:cNvSpPr/>
          <p:nvPr/>
        </p:nvSpPr>
        <p:spPr bwMode="auto">
          <a:xfrm>
            <a:off x="5583773" y="3370744"/>
            <a:ext cx="136478" cy="136478"/>
          </a:xfrm>
          <a:prstGeom prst="ellips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5" name="Oval 24"/>
          <p:cNvSpPr/>
          <p:nvPr/>
        </p:nvSpPr>
        <p:spPr bwMode="auto">
          <a:xfrm>
            <a:off x="5102651" y="2726487"/>
            <a:ext cx="136478" cy="136478"/>
          </a:xfrm>
          <a:prstGeom prst="ellips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6" name="Oval 25"/>
          <p:cNvSpPr/>
          <p:nvPr/>
        </p:nvSpPr>
        <p:spPr bwMode="auto">
          <a:xfrm>
            <a:off x="5815434" y="3423382"/>
            <a:ext cx="136478" cy="136478"/>
          </a:xfrm>
          <a:prstGeom prst="ellips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p:cNvSpPr/>
          <p:nvPr/>
        </p:nvSpPr>
        <p:spPr bwMode="auto">
          <a:xfrm>
            <a:off x="5678956" y="3229239"/>
            <a:ext cx="136478" cy="136478"/>
          </a:xfrm>
          <a:prstGeom prst="ellips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p:cNvSpPr/>
          <p:nvPr/>
        </p:nvSpPr>
        <p:spPr bwMode="auto">
          <a:xfrm>
            <a:off x="5951912" y="3614452"/>
            <a:ext cx="136478" cy="136478"/>
          </a:xfrm>
          <a:prstGeom prst="ellips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Oval 28"/>
          <p:cNvSpPr/>
          <p:nvPr/>
        </p:nvSpPr>
        <p:spPr bwMode="auto">
          <a:xfrm>
            <a:off x="6195298" y="3615135"/>
            <a:ext cx="136478" cy="136478"/>
          </a:xfrm>
          <a:prstGeom prst="ellips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52819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 Slicing</a:t>
            </a:r>
            <a:endParaRPr lang="en-US" dirty="0"/>
          </a:p>
        </p:txBody>
      </p:sp>
      <p:sp>
        <p:nvSpPr>
          <p:cNvPr id="4" name="Slide Number Placeholder 3"/>
          <p:cNvSpPr>
            <a:spLocks noGrp="1"/>
          </p:cNvSpPr>
          <p:nvPr>
            <p:ph type="sldNum" sz="quarter" idx="11"/>
          </p:nvPr>
        </p:nvSpPr>
        <p:spPr/>
        <p:txBody>
          <a:bodyPr/>
          <a:lstStyle/>
          <a:p>
            <a:pPr>
              <a:defRPr/>
            </a:pPr>
            <a:fld id="{62652FC9-B4A2-484B-A2FC-89D150CA4223}" type="slidenum">
              <a:rPr lang="en-US" smtClean="0"/>
              <a:pPr>
                <a:defRPr/>
              </a:pPr>
              <a:t>25</a:t>
            </a:fld>
            <a:endParaRPr lang="en-US"/>
          </a:p>
        </p:txBody>
      </p:sp>
      <p:pic>
        <p:nvPicPr>
          <p:cNvPr id="8" name="Content Placeholder 7"/>
          <p:cNvPicPr>
            <a:picLocks noGrp="1" noChangeAspect="1"/>
          </p:cNvPicPr>
          <p:nvPr>
            <p:ph idx="1"/>
          </p:nvPr>
        </p:nvPicPr>
        <p:blipFill>
          <a:blip r:embed="rId2"/>
          <a:stretch>
            <a:fillRect/>
          </a:stretch>
        </p:blipFill>
        <p:spPr>
          <a:xfrm>
            <a:off x="520642" y="1613214"/>
            <a:ext cx="3346507" cy="4646606"/>
          </a:xfrm>
          <a:prstGeom prst="rect">
            <a:avLst/>
          </a:prstGeom>
        </p:spPr>
      </p:pic>
      <p:pic>
        <p:nvPicPr>
          <p:cNvPr id="3" name="Picture 2"/>
          <p:cNvPicPr>
            <a:picLocks noChangeAspect="1"/>
          </p:cNvPicPr>
          <p:nvPr/>
        </p:nvPicPr>
        <p:blipFill>
          <a:blip r:embed="rId3"/>
          <a:stretch>
            <a:fillRect/>
          </a:stretch>
        </p:blipFill>
        <p:spPr>
          <a:xfrm>
            <a:off x="4091413" y="1194856"/>
            <a:ext cx="3114826" cy="5663144"/>
          </a:xfrm>
          <a:prstGeom prst="rect">
            <a:avLst/>
          </a:prstGeom>
        </p:spPr>
      </p:pic>
      <p:sp>
        <p:nvSpPr>
          <p:cNvPr id="7" name="Rectangle 6"/>
          <p:cNvSpPr/>
          <p:nvPr/>
        </p:nvSpPr>
        <p:spPr bwMode="auto">
          <a:xfrm rot="17409219">
            <a:off x="5454591" y="3769282"/>
            <a:ext cx="222636" cy="227059"/>
          </a:xfrm>
          <a:prstGeom prst="rect">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8839002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Sections of Slices</a:t>
            </a:r>
          </a:p>
        </p:txBody>
      </p:sp>
      <p:sp>
        <p:nvSpPr>
          <p:cNvPr id="4" name="Slide Number Placeholder 3"/>
          <p:cNvSpPr>
            <a:spLocks noGrp="1"/>
          </p:cNvSpPr>
          <p:nvPr>
            <p:ph type="sldNum" sz="quarter" idx="11"/>
          </p:nvPr>
        </p:nvSpPr>
        <p:spPr/>
        <p:txBody>
          <a:bodyPr/>
          <a:lstStyle/>
          <a:p>
            <a:pPr>
              <a:defRPr/>
            </a:pPr>
            <a:fld id="{62652FC9-B4A2-484B-A2FC-89D150CA4223}" type="slidenum">
              <a:rPr lang="en-US" smtClean="0"/>
              <a:pPr>
                <a:defRPr/>
              </a:pPr>
              <a:t>26</a:t>
            </a:fld>
            <a:endParaRPr lang="en-US"/>
          </a:p>
        </p:txBody>
      </p:sp>
      <p:pic>
        <p:nvPicPr>
          <p:cNvPr id="6" name="Picture 5"/>
          <p:cNvPicPr>
            <a:picLocks noChangeAspect="1"/>
          </p:cNvPicPr>
          <p:nvPr/>
        </p:nvPicPr>
        <p:blipFill>
          <a:blip r:embed="rId2"/>
          <a:stretch>
            <a:fillRect/>
          </a:stretch>
        </p:blipFill>
        <p:spPr>
          <a:xfrm>
            <a:off x="4326201" y="1840615"/>
            <a:ext cx="4998000" cy="3738000"/>
          </a:xfrm>
          <a:prstGeom prst="rect">
            <a:avLst/>
          </a:prstGeom>
        </p:spPr>
      </p:pic>
      <p:sp>
        <p:nvSpPr>
          <p:cNvPr id="7" name="TextBox 6"/>
          <p:cNvSpPr txBox="1"/>
          <p:nvPr/>
        </p:nvSpPr>
        <p:spPr>
          <a:xfrm>
            <a:off x="3838470" y="5054321"/>
            <a:ext cx="98255" cy="104186"/>
          </a:xfrm>
          <a:prstGeom prst="rect">
            <a:avLst/>
          </a:prstGeom>
          <a:solidFill>
            <a:schemeClr val="bg1"/>
          </a:solidFill>
        </p:spPr>
        <p:txBody>
          <a:bodyPr wrap="square" rtlCol="0">
            <a:spAutoFit/>
          </a:bodyPr>
          <a:lstStyle/>
          <a:p>
            <a:endParaRPr lang="en-US" dirty="0"/>
          </a:p>
        </p:txBody>
      </p:sp>
      <p:pic>
        <p:nvPicPr>
          <p:cNvPr id="9" name="Picture 8"/>
          <p:cNvPicPr>
            <a:picLocks noChangeAspect="1"/>
          </p:cNvPicPr>
          <p:nvPr/>
        </p:nvPicPr>
        <p:blipFill>
          <a:blip r:embed="rId3"/>
          <a:stretch>
            <a:fillRect/>
          </a:stretch>
        </p:blipFill>
        <p:spPr>
          <a:xfrm>
            <a:off x="457200" y="1909390"/>
            <a:ext cx="4210050" cy="3600450"/>
          </a:xfrm>
          <a:prstGeom prst="rect">
            <a:avLst/>
          </a:prstGeom>
        </p:spPr>
      </p:pic>
    </p:spTree>
    <p:extLst>
      <p:ext uri="{BB962C8B-B14F-4D97-AF65-F5344CB8AC3E}">
        <p14:creationId xmlns:p14="http://schemas.microsoft.com/office/powerpoint/2010/main" val="6047143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Velocity Vector Angle</a:t>
            </a:r>
          </a:p>
        </p:txBody>
      </p:sp>
      <p:sp>
        <p:nvSpPr>
          <p:cNvPr id="3" name="Content Placeholder 2"/>
          <p:cNvSpPr>
            <a:spLocks noGrp="1"/>
          </p:cNvSpPr>
          <p:nvPr>
            <p:ph idx="1"/>
          </p:nvPr>
        </p:nvSpPr>
        <p:spPr/>
        <p:txBody>
          <a:bodyPr/>
          <a:lstStyle/>
          <a:p>
            <a:r>
              <a:rPr lang="en-US" dirty="0"/>
              <a:t>Approach is limited to Directions Only as of now</a:t>
            </a:r>
          </a:p>
          <a:p>
            <a:r>
              <a:rPr lang="en-US" dirty="0"/>
              <a:t>Research is being done on how to relate Ackerman Steering Angle and Road Slicing Technique</a:t>
            </a:r>
          </a:p>
        </p:txBody>
      </p:sp>
      <p:sp>
        <p:nvSpPr>
          <p:cNvPr id="4" name="Slide Number Placeholder 3"/>
          <p:cNvSpPr>
            <a:spLocks noGrp="1"/>
          </p:cNvSpPr>
          <p:nvPr>
            <p:ph type="sldNum" sz="quarter" idx="11"/>
          </p:nvPr>
        </p:nvSpPr>
        <p:spPr/>
        <p:txBody>
          <a:bodyPr/>
          <a:lstStyle/>
          <a:p>
            <a:pPr>
              <a:defRPr/>
            </a:pPr>
            <a:fld id="{62652FC9-B4A2-484B-A2FC-89D150CA4223}" type="slidenum">
              <a:rPr lang="en-US" smtClean="0"/>
              <a:pPr>
                <a:defRPr/>
              </a:pPr>
              <a:t>27</a:t>
            </a:fld>
            <a:endParaRPr lang="en-US"/>
          </a:p>
        </p:txBody>
      </p:sp>
    </p:spTree>
    <p:extLst>
      <p:ext uri="{BB962C8B-B14F-4D97-AF65-F5344CB8AC3E}">
        <p14:creationId xmlns:p14="http://schemas.microsoft.com/office/powerpoint/2010/main" val="28897900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Ackerman Steering </a:t>
            </a:r>
          </a:p>
        </p:txBody>
      </p:sp>
      <p:pic>
        <p:nvPicPr>
          <p:cNvPr id="5" name="Content Placeholder 4"/>
          <p:cNvPicPr>
            <a:picLocks noGrp="1" noChangeAspect="1"/>
          </p:cNvPicPr>
          <p:nvPr>
            <p:ph idx="1"/>
          </p:nvPr>
        </p:nvPicPr>
        <p:blipFill>
          <a:blip r:embed="rId3"/>
          <a:stretch>
            <a:fillRect/>
          </a:stretch>
        </p:blipFill>
        <p:spPr>
          <a:xfrm>
            <a:off x="1389666" y="1646878"/>
            <a:ext cx="5077288" cy="3343275"/>
          </a:xfrm>
          <a:prstGeom prst="rect">
            <a:avLst/>
          </a:prstGeom>
        </p:spPr>
      </p:pic>
      <p:sp>
        <p:nvSpPr>
          <p:cNvPr id="4" name="Slide Number Placeholder 3"/>
          <p:cNvSpPr>
            <a:spLocks noGrp="1"/>
          </p:cNvSpPr>
          <p:nvPr>
            <p:ph type="sldNum" sz="quarter" idx="11"/>
          </p:nvPr>
        </p:nvSpPr>
        <p:spPr/>
        <p:txBody>
          <a:bodyPr/>
          <a:lstStyle/>
          <a:p>
            <a:pPr>
              <a:defRPr/>
            </a:pPr>
            <a:fld id="{62652FC9-B4A2-484B-A2FC-89D150CA4223}" type="slidenum">
              <a:rPr lang="en-US" smtClean="0"/>
              <a:pPr>
                <a:defRPr/>
              </a:pPr>
              <a:t>28</a:t>
            </a:fld>
            <a:endParaRPr lang="en-US"/>
          </a:p>
        </p:txBody>
      </p:sp>
      <mc:AlternateContent xmlns:mc="http://schemas.openxmlformats.org/markup-compatibility/2006" xmlns:a14="http://schemas.microsoft.com/office/drawing/2010/main">
        <mc:Choice Requires="a14">
          <p:sp>
            <p:nvSpPr>
              <p:cNvPr id="6" name="Rectangle 5"/>
              <p:cNvSpPr/>
              <p:nvPr/>
            </p:nvSpPr>
            <p:spPr>
              <a:xfrm>
                <a:off x="3314005" y="5446669"/>
                <a:ext cx="2353370" cy="65774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𝛿</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𝐿</m:t>
                          </m:r>
                        </m:num>
                        <m:den>
                          <m:r>
                            <a:rPr lang="en-US" i="1">
                              <a:latin typeface="Cambria Math" panose="02040503050406030204" pitchFamily="18" charset="0"/>
                            </a:rPr>
                            <m:t>𝜌</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314005" y="5446669"/>
                <a:ext cx="2353370" cy="657744"/>
              </a:xfrm>
              <a:prstGeom prst="rect">
                <a:avLst/>
              </a:prstGeom>
              <a:blipFill>
                <a:blip r:embed="rId4"/>
                <a:stretch>
                  <a:fillRect/>
                </a:stretch>
              </a:blipFill>
            </p:spPr>
            <p:txBody>
              <a:bodyPr/>
              <a:lstStyle/>
              <a:p>
                <a:r>
                  <a:rPr lang="en-US">
                    <a:noFill/>
                  </a:rPr>
                  <a:t> </a:t>
                </a:r>
              </a:p>
            </p:txBody>
          </p:sp>
        </mc:Fallback>
      </mc:AlternateContent>
      <p:sp>
        <p:nvSpPr>
          <p:cNvPr id="7" name="TextBox 6"/>
          <p:cNvSpPr txBox="1"/>
          <p:nvPr/>
        </p:nvSpPr>
        <p:spPr>
          <a:xfrm>
            <a:off x="2143125" y="4990153"/>
            <a:ext cx="5086350" cy="646331"/>
          </a:xfrm>
          <a:prstGeom prst="rect">
            <a:avLst/>
          </a:prstGeom>
          <a:noFill/>
        </p:spPr>
        <p:txBody>
          <a:bodyPr wrap="square" rtlCol="0">
            <a:spAutoFit/>
          </a:bodyPr>
          <a:lstStyle/>
          <a:p>
            <a:r>
              <a:rPr lang="en-US" dirty="0"/>
              <a:t>At low speeds, this geometric relationship holds true:</a:t>
            </a:r>
          </a:p>
        </p:txBody>
      </p:sp>
      <p:sp>
        <p:nvSpPr>
          <p:cNvPr id="8" name="TextBox 7"/>
          <p:cNvSpPr txBox="1"/>
          <p:nvPr/>
        </p:nvSpPr>
        <p:spPr>
          <a:xfrm>
            <a:off x="2143125" y="6059269"/>
            <a:ext cx="5086350" cy="646331"/>
          </a:xfrm>
          <a:prstGeom prst="rect">
            <a:avLst/>
          </a:prstGeom>
          <a:noFill/>
        </p:spPr>
        <p:txBody>
          <a:bodyPr wrap="square" rtlCol="0">
            <a:spAutoFit/>
          </a:bodyPr>
          <a:lstStyle/>
          <a:p>
            <a:r>
              <a:rPr lang="en-US" dirty="0"/>
              <a:t>For Ackerman Steering, it is assumed that the value is an average of both wheels together.</a:t>
            </a:r>
          </a:p>
        </p:txBody>
      </p:sp>
      <mc:AlternateContent xmlns:mc="http://schemas.openxmlformats.org/markup-compatibility/2006" xmlns:a14="http://schemas.microsoft.com/office/drawing/2010/main">
        <mc:Choice Requires="a14">
          <p:sp>
            <p:nvSpPr>
              <p:cNvPr id="3" name="TextBox 2"/>
              <p:cNvSpPr txBox="1"/>
              <p:nvPr/>
            </p:nvSpPr>
            <p:spPr>
              <a:xfrm>
                <a:off x="3314005" y="3639621"/>
                <a:ext cx="421105"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𝜌</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3314005" y="3639621"/>
                <a:ext cx="421105" cy="369332"/>
              </a:xfrm>
              <a:prstGeom prst="rect">
                <a:avLst/>
              </a:prstGeom>
              <a:blipFill>
                <a:blip r:embed="rId5"/>
                <a:stretch>
                  <a:fillRect b="-8197"/>
                </a:stretch>
              </a:blipFill>
            </p:spPr>
            <p:txBody>
              <a:bodyPr/>
              <a:lstStyle/>
              <a:p>
                <a:r>
                  <a:rPr lang="en-US">
                    <a:noFill/>
                  </a:rPr>
                  <a:t> </a:t>
                </a:r>
              </a:p>
            </p:txBody>
          </p:sp>
        </mc:Fallback>
      </mc:AlternateContent>
    </p:spTree>
    <p:extLst>
      <p:ext uri="{BB962C8B-B14F-4D97-AF65-F5344CB8AC3E}">
        <p14:creationId xmlns:p14="http://schemas.microsoft.com/office/powerpoint/2010/main" val="18157500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Modified Ackerman Steering</a:t>
            </a:r>
          </a:p>
        </p:txBody>
      </p:sp>
      <p:pic>
        <p:nvPicPr>
          <p:cNvPr id="5" name="Content Placeholder 4"/>
          <p:cNvPicPr>
            <a:picLocks noGrp="1" noChangeAspect="1"/>
          </p:cNvPicPr>
          <p:nvPr>
            <p:ph idx="1"/>
          </p:nvPr>
        </p:nvPicPr>
        <p:blipFill>
          <a:blip r:embed="rId3"/>
          <a:stretch>
            <a:fillRect/>
          </a:stretch>
        </p:blipFill>
        <p:spPr>
          <a:xfrm>
            <a:off x="4358913" y="3675246"/>
            <a:ext cx="4388573" cy="2858263"/>
          </a:xfrm>
          <a:prstGeom prst="rect">
            <a:avLst/>
          </a:prstGeom>
        </p:spPr>
      </p:pic>
      <p:sp>
        <p:nvSpPr>
          <p:cNvPr id="4" name="Slide Number Placeholder 3"/>
          <p:cNvSpPr>
            <a:spLocks noGrp="1"/>
          </p:cNvSpPr>
          <p:nvPr>
            <p:ph type="sldNum" sz="quarter" idx="11"/>
          </p:nvPr>
        </p:nvSpPr>
        <p:spPr/>
        <p:txBody>
          <a:bodyPr/>
          <a:lstStyle/>
          <a:p>
            <a:pPr>
              <a:defRPr/>
            </a:pPr>
            <a:fld id="{62652FC9-B4A2-484B-A2FC-89D150CA4223}" type="slidenum">
              <a:rPr lang="en-US" smtClean="0"/>
              <a:pPr>
                <a:defRPr/>
              </a:pPr>
              <a:t>29</a:t>
            </a:fld>
            <a:endParaRPr lang="en-US"/>
          </a:p>
        </p:txBody>
      </p:sp>
      <mc:AlternateContent xmlns:mc="http://schemas.openxmlformats.org/markup-compatibility/2006" xmlns:a14="http://schemas.microsoft.com/office/drawing/2010/main">
        <mc:Choice Requires="a14">
          <p:sp>
            <p:nvSpPr>
              <p:cNvPr id="6" name="Rectangle 5"/>
              <p:cNvSpPr/>
              <p:nvPr/>
            </p:nvSpPr>
            <p:spPr>
              <a:xfrm>
                <a:off x="707159" y="5299762"/>
                <a:ext cx="2319481" cy="6577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𝛿</m:t>
                      </m:r>
                      <m:r>
                        <a:rPr lang="en-US" i="1">
                          <a:latin typeface="Cambria Math" panose="02040503050406030204" pitchFamily="18" charset="0"/>
                        </a:rPr>
                        <m:t>=57.3</m:t>
                      </m:r>
                      <m:f>
                        <m:fPr>
                          <m:ctrlPr>
                            <a:rPr lang="en-US" i="1">
                              <a:latin typeface="Cambria Math" panose="02040503050406030204" pitchFamily="18" charset="0"/>
                            </a:rPr>
                          </m:ctrlPr>
                        </m:fPr>
                        <m:num>
                          <m:r>
                            <a:rPr lang="en-US" i="1">
                              <a:latin typeface="Cambria Math" panose="02040503050406030204" pitchFamily="18" charset="0"/>
                            </a:rPr>
                            <m:t>𝐿</m:t>
                          </m:r>
                        </m:num>
                        <m:den>
                          <m:r>
                            <a:rPr lang="en-US" i="1">
                              <a:latin typeface="Cambria Math" panose="02040503050406030204" pitchFamily="18" charset="0"/>
                            </a:rPr>
                            <m:t>𝜌</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𝑟</m:t>
                          </m:r>
                        </m:sub>
                      </m:sSub>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707159" y="5299762"/>
                <a:ext cx="2319481" cy="65774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326302" y="1858908"/>
                <a:ext cx="4083772" cy="3139321"/>
              </a:xfrm>
              <a:prstGeom prst="rect">
                <a:avLst/>
              </a:prstGeom>
            </p:spPr>
            <p:txBody>
              <a:bodyPr wrap="square">
                <a:spAutoFit/>
              </a:bodyPr>
              <a:lstStyle/>
              <a:p>
                <a:r>
                  <a:rPr lang="en-US" dirty="0"/>
                  <a:t>A bicycle model takes both front and rear wheels into a single front and rear wheel.</a:t>
                </a:r>
              </a:p>
              <a:p>
                <a:endParaRPr lang="en-US" dirty="0"/>
              </a:p>
              <a:p>
                <a:r>
                  <a:rPr lang="en-US" dirty="0"/>
                  <a:t>At High Speeds, the wheels develop lateral forces that create slippage. </a:t>
                </a:r>
              </a:p>
              <a:p>
                <a:endParaRPr lang="en-US" dirty="0"/>
              </a:p>
              <a:p>
                <a:endParaRPr lang="en-US" dirty="0"/>
              </a:p>
              <a:p>
                <a:r>
                  <a:rPr lang="en-US" dirty="0"/>
                  <a:t>This is denoted by the Slip Angle </a:t>
                </a:r>
                <a14:m>
                  <m:oMath xmlns:m="http://schemas.openxmlformats.org/officeDocument/2006/math">
                    <m:r>
                      <a:rPr lang="en-US" b="0" i="1" smtClean="0">
                        <a:latin typeface="Cambria Math" panose="02040503050406030204" pitchFamily="18" charset="0"/>
                      </a:rPr>
                      <m:t>𝛼</m:t>
                    </m:r>
                  </m:oMath>
                </a14:m>
                <a:r>
                  <a:rPr lang="en-US" dirty="0"/>
                  <a:t> which is used in the Modified Ackerman Steering Formula: </a:t>
                </a:r>
              </a:p>
            </p:txBody>
          </p:sp>
        </mc:Choice>
        <mc:Fallback xmlns="">
          <p:sp>
            <p:nvSpPr>
              <p:cNvPr id="8" name="Rectangle 7"/>
              <p:cNvSpPr>
                <a:spLocks noRot="1" noChangeAspect="1" noMove="1" noResize="1" noEditPoints="1" noAdjustHandles="1" noChangeArrowheads="1" noChangeShapeType="1" noTextEdit="1"/>
              </p:cNvSpPr>
              <p:nvPr/>
            </p:nvSpPr>
            <p:spPr>
              <a:xfrm>
                <a:off x="326302" y="1858908"/>
                <a:ext cx="4083772" cy="3139321"/>
              </a:xfrm>
              <a:prstGeom prst="rect">
                <a:avLst/>
              </a:prstGeom>
              <a:blipFill>
                <a:blip r:embed="rId5"/>
                <a:stretch>
                  <a:fillRect l="-1345" t="-1165" r="-2840" b="-2136"/>
                </a:stretch>
              </a:blipFill>
            </p:spPr>
            <p:txBody>
              <a:bodyPr/>
              <a:lstStyle/>
              <a:p>
                <a:r>
                  <a:rPr lang="en-US">
                    <a:noFill/>
                  </a:rPr>
                  <a:t> </a:t>
                </a:r>
              </a:p>
            </p:txBody>
          </p:sp>
        </mc:Fallback>
      </mc:AlternateContent>
      <p:pic>
        <p:nvPicPr>
          <p:cNvPr id="9" name="Picture 8"/>
          <p:cNvPicPr>
            <a:picLocks noChangeAspect="1"/>
          </p:cNvPicPr>
          <p:nvPr/>
        </p:nvPicPr>
        <p:blipFill>
          <a:blip r:embed="rId6"/>
          <a:stretch>
            <a:fillRect/>
          </a:stretch>
        </p:blipFill>
        <p:spPr>
          <a:xfrm>
            <a:off x="5812558" y="1617717"/>
            <a:ext cx="1847850" cy="2085975"/>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6033142" y="5150698"/>
                <a:ext cx="421105"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𝜌</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6033142" y="5150698"/>
                <a:ext cx="421105" cy="369332"/>
              </a:xfrm>
              <a:prstGeom prst="rect">
                <a:avLst/>
              </a:prstGeom>
              <a:blipFill>
                <a:blip r:embed="rId7"/>
                <a:stretch>
                  <a:fillRect b="-6557"/>
                </a:stretch>
              </a:blipFill>
            </p:spPr>
            <p:txBody>
              <a:bodyPr/>
              <a:lstStyle/>
              <a:p>
                <a:r>
                  <a:rPr lang="en-US">
                    <a:noFill/>
                  </a:rPr>
                  <a:t> </a:t>
                </a:r>
              </a:p>
            </p:txBody>
          </p:sp>
        </mc:Fallback>
      </mc:AlternateContent>
    </p:spTree>
    <p:extLst>
      <p:ext uri="{BB962C8B-B14F-4D97-AF65-F5344CB8AC3E}">
        <p14:creationId xmlns:p14="http://schemas.microsoft.com/office/powerpoint/2010/main" val="15220703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Background</a:t>
            </a:r>
          </a:p>
        </p:txBody>
      </p:sp>
      <p:sp>
        <p:nvSpPr>
          <p:cNvPr id="3" name="Content Placeholder 2"/>
          <p:cNvSpPr>
            <a:spLocks noGrp="1"/>
          </p:cNvSpPr>
          <p:nvPr>
            <p:ph idx="1"/>
          </p:nvPr>
        </p:nvSpPr>
        <p:spPr/>
        <p:txBody>
          <a:bodyPr/>
          <a:lstStyle/>
          <a:p>
            <a:r>
              <a:rPr lang="en-US" dirty="0" smtClean="0"/>
              <a:t>53%</a:t>
            </a:r>
            <a:r>
              <a:rPr lang="en-US" dirty="0" smtClean="0"/>
              <a:t> </a:t>
            </a:r>
            <a:r>
              <a:rPr lang="en-US" dirty="0" smtClean="0"/>
              <a:t>fatal </a:t>
            </a:r>
            <a:r>
              <a:rPr lang="en-US" dirty="0"/>
              <a:t>crashes related to road </a:t>
            </a:r>
            <a:r>
              <a:rPr lang="en-US" dirty="0" smtClean="0"/>
              <a:t>departures between 2014-2016 - FHWA</a:t>
            </a:r>
            <a:endParaRPr lang="en-US" dirty="0"/>
          </a:p>
          <a:p>
            <a:pPr lvl="1"/>
            <a:r>
              <a:rPr lang="en-US" dirty="0"/>
              <a:t>Drift-off road, overcorrection, failure to negotiate, avoidance maneuver</a:t>
            </a:r>
          </a:p>
        </p:txBody>
      </p:sp>
      <p:sp>
        <p:nvSpPr>
          <p:cNvPr id="4" name="Slide Number Placeholder 3"/>
          <p:cNvSpPr>
            <a:spLocks noGrp="1"/>
          </p:cNvSpPr>
          <p:nvPr>
            <p:ph type="sldNum" sz="quarter" idx="11"/>
          </p:nvPr>
        </p:nvSpPr>
        <p:spPr/>
        <p:txBody>
          <a:bodyPr/>
          <a:lstStyle/>
          <a:p>
            <a:pPr>
              <a:defRPr/>
            </a:pPr>
            <a:fld id="{62652FC9-B4A2-484B-A2FC-89D150CA4223}" type="slidenum">
              <a:rPr lang="en-US" smtClean="0"/>
              <a:pPr>
                <a:defRPr/>
              </a:pPr>
              <a:t>3</a:t>
            </a:fld>
            <a:endParaRPr lang="en-US"/>
          </a:p>
        </p:txBody>
      </p:sp>
      <p:pic>
        <p:nvPicPr>
          <p:cNvPr id="5" name="Picture 4"/>
          <p:cNvPicPr>
            <a:picLocks noChangeAspect="1"/>
          </p:cNvPicPr>
          <p:nvPr/>
        </p:nvPicPr>
        <p:blipFill>
          <a:blip r:embed="rId3"/>
          <a:stretch>
            <a:fillRect/>
          </a:stretch>
        </p:blipFill>
        <p:spPr>
          <a:xfrm>
            <a:off x="1387842" y="4158784"/>
            <a:ext cx="6127683" cy="2546816"/>
          </a:xfrm>
          <a:prstGeom prst="rect">
            <a:avLst/>
          </a:prstGeom>
        </p:spPr>
      </p:pic>
    </p:spTree>
    <p:extLst>
      <p:ext uri="{BB962C8B-B14F-4D97-AF65-F5344CB8AC3E}">
        <p14:creationId xmlns:p14="http://schemas.microsoft.com/office/powerpoint/2010/main" val="90045946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Steering Gradient Factors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12232"/>
                <a:ext cx="8229600" cy="4969042"/>
              </a:xfrm>
            </p:spPr>
            <p:txBody>
              <a:bodyPr/>
              <a:lstStyle/>
              <a:p>
                <a14:m>
                  <m:oMath xmlns:m="http://schemas.openxmlformats.org/officeDocument/2006/math">
                    <m:r>
                      <a:rPr lang="en-US" sz="2800" b="0" i="1" smtClean="0">
                        <a:latin typeface="Cambria Math" panose="02040503050406030204" pitchFamily="18" charset="0"/>
                      </a:rPr>
                      <m:t>𝛿</m:t>
                    </m:r>
                    <m:r>
                      <a:rPr lang="en-US" sz="2800" b="0" i="1" smtClean="0">
                        <a:latin typeface="Cambria Math" panose="02040503050406030204" pitchFamily="18" charset="0"/>
                      </a:rPr>
                      <m:t>=57.3</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𝐿</m:t>
                        </m:r>
                      </m:num>
                      <m:den>
                        <m:r>
                          <a:rPr lang="en-US" sz="2800" b="0" i="1" smtClean="0">
                            <a:latin typeface="Cambria Math" panose="02040503050406030204" pitchFamily="18" charset="0"/>
                          </a:rPr>
                          <m:t>𝜌</m:t>
                        </m:r>
                      </m:den>
                    </m:f>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𝛼</m:t>
                        </m:r>
                      </m:e>
                      <m:sub>
                        <m:r>
                          <a:rPr lang="en-US" sz="2800" b="0" i="1" smtClean="0">
                            <a:latin typeface="Cambria Math" panose="02040503050406030204" pitchFamily="18" charset="0"/>
                          </a:rPr>
                          <m:t>𝑓</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𝛼</m:t>
                        </m:r>
                      </m:e>
                      <m:sub>
                        <m:r>
                          <a:rPr lang="en-US" sz="2800" b="0" i="1" smtClean="0">
                            <a:latin typeface="Cambria Math" panose="02040503050406030204" pitchFamily="18" charset="0"/>
                          </a:rPr>
                          <m:t>𝑟</m:t>
                        </m:r>
                      </m:sub>
                    </m:sSub>
                  </m:oMath>
                </a14:m>
                <a:endParaRPr lang="en-US" sz="2800" dirty="0"/>
              </a:p>
              <a:p>
                <a14:m>
                  <m:oMath xmlns:m="http://schemas.openxmlformats.org/officeDocument/2006/math">
                    <m:r>
                      <a:rPr lang="en-US" sz="2800" i="1">
                        <a:latin typeface="Cambria Math" panose="02040503050406030204" pitchFamily="18" charset="0"/>
                      </a:rPr>
                      <m:t>𝛿</m:t>
                    </m:r>
                    <m:r>
                      <a:rPr lang="en-US" sz="2800" i="1">
                        <a:latin typeface="Cambria Math" panose="02040503050406030204" pitchFamily="18" charset="0"/>
                      </a:rPr>
                      <m:t>=57.3</m:t>
                    </m:r>
                    <m:f>
                      <m:fPr>
                        <m:ctrlPr>
                          <a:rPr lang="en-US" sz="2800" i="1">
                            <a:latin typeface="Cambria Math" panose="02040503050406030204" pitchFamily="18" charset="0"/>
                          </a:rPr>
                        </m:ctrlPr>
                      </m:fPr>
                      <m:num>
                        <m:r>
                          <a:rPr lang="en-US" sz="2800" i="1">
                            <a:latin typeface="Cambria Math" panose="02040503050406030204" pitchFamily="18" charset="0"/>
                          </a:rPr>
                          <m:t>𝐿</m:t>
                        </m:r>
                      </m:num>
                      <m:den>
                        <m:r>
                          <a:rPr lang="en-US" sz="2800" i="1">
                            <a:latin typeface="Cambria Math" panose="02040503050406030204" pitchFamily="18" charset="0"/>
                          </a:rPr>
                          <m:t>𝜌</m:t>
                        </m:r>
                      </m:den>
                    </m:f>
                    <m:r>
                      <a:rPr lang="en-US" sz="2800" i="1">
                        <a:latin typeface="Cambria Math" panose="02040503050406030204" pitchFamily="18" charset="0"/>
                      </a:rPr>
                      <m:t>+</m:t>
                    </m:r>
                    <m:d>
                      <m:dPr>
                        <m:ctrlPr>
                          <a:rPr lang="en-US" sz="2800" b="0" i="1" smtClean="0">
                            <a:latin typeface="Cambria Math" panose="02040503050406030204" pitchFamily="18" charset="0"/>
                          </a:rPr>
                        </m:ctrlPr>
                      </m:dPr>
                      <m:e>
                        <m:f>
                          <m:fPr>
                            <m:ctrlPr>
                              <a:rPr lang="en-US" sz="2800" b="0" i="1" smtClean="0">
                                <a:latin typeface="Cambria Math" panose="02040503050406030204" pitchFamily="18" charset="0"/>
                              </a:rPr>
                            </m:ctrlPr>
                          </m:fPr>
                          <m:num>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𝑊</m:t>
                                </m:r>
                              </m:e>
                              <m:sub>
                                <m:r>
                                  <a:rPr lang="en-US" sz="2800" b="0" i="1" smtClean="0">
                                    <a:latin typeface="Cambria Math" panose="02040503050406030204" pitchFamily="18" charset="0"/>
                                  </a:rPr>
                                  <m:t>𝑓</m:t>
                                </m:r>
                              </m:sub>
                            </m:sSub>
                          </m:num>
                          <m:den>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𝐶</m:t>
                                </m:r>
                              </m:e>
                              <m:sub>
                                <m:r>
                                  <a:rPr lang="en-US" sz="2800" b="0" i="1" smtClean="0">
                                    <a:latin typeface="Cambria Math" panose="02040503050406030204" pitchFamily="18" charset="0"/>
                                  </a:rPr>
                                  <m:t>𝛼</m:t>
                                </m:r>
                                <m:r>
                                  <a:rPr lang="en-US" sz="2800" b="0" i="1" smtClean="0">
                                    <a:latin typeface="Cambria Math" panose="02040503050406030204" pitchFamily="18" charset="0"/>
                                  </a:rPr>
                                  <m:t>𝑓</m:t>
                                </m:r>
                                <m:r>
                                  <a:rPr lang="en-US" sz="2800" b="0" i="1" smtClean="0">
                                    <a:latin typeface="Cambria Math" panose="02040503050406030204" pitchFamily="18" charset="0"/>
                                  </a:rPr>
                                  <m:t> </m:t>
                                </m:r>
                              </m:sub>
                            </m:sSub>
                          </m:den>
                        </m:f>
                        <m:r>
                          <a:rPr lang="en-US" sz="2800" b="0" i="1" smtClean="0">
                            <a:latin typeface="Cambria Math" panose="02040503050406030204" pitchFamily="18" charset="0"/>
                          </a:rPr>
                          <m:t>−</m:t>
                        </m:r>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𝑊</m:t>
                                </m:r>
                              </m:e>
                              <m:sub>
                                <m:r>
                                  <a:rPr lang="en-US" sz="2800" b="0" i="1" smtClean="0">
                                    <a:latin typeface="Cambria Math" panose="02040503050406030204" pitchFamily="18" charset="0"/>
                                  </a:rPr>
                                  <m:t>𝑟</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𝐶</m:t>
                                </m:r>
                              </m:e>
                              <m:sub>
                                <m:r>
                                  <a:rPr lang="en-US" sz="2800" i="1">
                                    <a:latin typeface="Cambria Math" panose="02040503050406030204" pitchFamily="18" charset="0"/>
                                  </a:rPr>
                                  <m:t>𝛼</m:t>
                                </m:r>
                                <m:r>
                                  <a:rPr lang="en-US" sz="2800" b="0" i="1" smtClean="0">
                                    <a:latin typeface="Cambria Math" panose="02040503050406030204" pitchFamily="18" charset="0"/>
                                  </a:rPr>
                                  <m:t>𝑟</m:t>
                                </m:r>
                                <m:r>
                                  <a:rPr lang="en-US" sz="2800" i="1">
                                    <a:latin typeface="Cambria Math" panose="02040503050406030204" pitchFamily="18" charset="0"/>
                                  </a:rPr>
                                  <m:t> </m:t>
                                </m:r>
                              </m:sub>
                            </m:sSub>
                          </m:den>
                        </m:f>
                      </m:e>
                    </m:d>
                    <m:f>
                      <m:fPr>
                        <m:ctrlPr>
                          <a:rPr lang="en-US" sz="2800" b="0" i="1" smtClean="0">
                            <a:latin typeface="Cambria Math" panose="02040503050406030204" pitchFamily="18" charset="0"/>
                          </a:rPr>
                        </m:ctrlPr>
                      </m:fPr>
                      <m:num>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𝑣</m:t>
                            </m:r>
                          </m:e>
                          <m:sup>
                            <m:r>
                              <a:rPr lang="en-US" sz="2800" b="0" i="1" smtClean="0">
                                <a:latin typeface="Cambria Math" panose="02040503050406030204" pitchFamily="18" charset="0"/>
                              </a:rPr>
                              <m:t>2</m:t>
                            </m:r>
                          </m:sup>
                        </m:sSup>
                      </m:num>
                      <m:den>
                        <m:r>
                          <a:rPr lang="en-US" sz="2800" b="0" i="1" smtClean="0">
                            <a:latin typeface="Cambria Math" panose="02040503050406030204" pitchFamily="18" charset="0"/>
                          </a:rPr>
                          <m:t>𝑔</m:t>
                        </m:r>
                        <m:r>
                          <a:rPr lang="en-US" sz="2800" b="0" i="1" smtClean="0">
                            <a:latin typeface="Cambria Math" panose="02040503050406030204" pitchFamily="18" charset="0"/>
                          </a:rPr>
                          <m:t>𝜌</m:t>
                        </m:r>
                        <m:r>
                          <a:rPr lang="en-US" sz="2800" b="0" i="1" smtClean="0">
                            <a:latin typeface="Cambria Math" panose="02040503050406030204" pitchFamily="18" charset="0"/>
                          </a:rPr>
                          <m:t> </m:t>
                        </m:r>
                      </m:den>
                    </m:f>
                  </m:oMath>
                </a14:m>
                <a:r>
                  <a:rPr lang="en-US" sz="2800" dirty="0"/>
                  <a:t> </a:t>
                </a:r>
              </a:p>
              <a:p>
                <a:pPr marL="0" indent="0">
                  <a:buNone/>
                </a:pPr>
                <a:endParaRPr lang="en-US" dirty="0"/>
              </a:p>
              <a:p>
                <a:r>
                  <a:rPr lang="en-US" sz="2800" dirty="0"/>
                  <a:t> </a:t>
                </a:r>
                <a14:m>
                  <m:oMath xmlns:m="http://schemas.openxmlformats.org/officeDocument/2006/math">
                    <m:r>
                      <a:rPr lang="en-US" sz="2800" i="1">
                        <a:latin typeface="Cambria Math" panose="02040503050406030204" pitchFamily="18" charset="0"/>
                      </a:rPr>
                      <m:t>𝛿</m:t>
                    </m:r>
                    <m:r>
                      <a:rPr lang="en-US" sz="2800" i="1">
                        <a:latin typeface="Cambria Math" panose="02040503050406030204" pitchFamily="18" charset="0"/>
                      </a:rPr>
                      <m:t>=57.3</m:t>
                    </m:r>
                    <m:f>
                      <m:fPr>
                        <m:ctrlPr>
                          <a:rPr lang="en-US" sz="2800" i="1">
                            <a:latin typeface="Cambria Math" panose="02040503050406030204" pitchFamily="18" charset="0"/>
                          </a:rPr>
                        </m:ctrlPr>
                      </m:fPr>
                      <m:num>
                        <m:r>
                          <a:rPr lang="en-US" sz="2800" i="1">
                            <a:latin typeface="Cambria Math" panose="02040503050406030204" pitchFamily="18" charset="0"/>
                          </a:rPr>
                          <m:t>𝐿</m:t>
                        </m:r>
                      </m:num>
                      <m:den>
                        <m:r>
                          <a:rPr lang="en-US" sz="2800" i="1">
                            <a:latin typeface="Cambria Math" panose="02040503050406030204" pitchFamily="18" charset="0"/>
                          </a:rPr>
                          <m:t>𝜌</m:t>
                        </m:r>
                      </m:den>
                    </m:f>
                    <m:r>
                      <a:rPr lang="en-US" sz="2800" i="1">
                        <a:latin typeface="Cambria Math" panose="02040503050406030204" pitchFamily="18" charset="0"/>
                      </a:rPr>
                      <m:t>+</m:t>
                    </m:r>
                    <m:r>
                      <a:rPr lang="en-US" sz="2800" b="0" i="1" smtClean="0">
                        <a:latin typeface="Cambria Math" panose="02040503050406030204" pitchFamily="18" charset="0"/>
                      </a:rPr>
                      <m:t> </m:t>
                    </m:r>
                    <m:r>
                      <a:rPr lang="en-US" sz="2800" b="0" i="1" smtClean="0">
                        <a:latin typeface="Cambria Math" panose="02040503050406030204" pitchFamily="18" charset="0"/>
                      </a:rPr>
                      <m:t>𝐾</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𝑎</m:t>
                        </m:r>
                      </m:e>
                      <m:sub>
                        <m:r>
                          <a:rPr lang="en-US" sz="2800" b="0" i="1" smtClean="0">
                            <a:latin typeface="Cambria Math" panose="02040503050406030204" pitchFamily="18" charset="0"/>
                          </a:rPr>
                          <m:t>𝑦</m:t>
                        </m:r>
                      </m:sub>
                    </m:sSub>
                  </m:oMath>
                </a14:m>
                <a:endParaRPr lang="en-US" sz="2800" b="0" dirty="0"/>
              </a:p>
              <a:p>
                <a:pPr lvl="1"/>
                <a:r>
                  <a:rPr lang="en-US" sz="2400" dirty="0"/>
                  <a:t>Where:</a:t>
                </a:r>
              </a:p>
              <a:p>
                <a:pPr lvl="2"/>
                <a:r>
                  <a:rPr lang="en-US" sz="1600" dirty="0"/>
                  <a:t>L = Wheelbase</a:t>
                </a:r>
              </a:p>
              <a:p>
                <a:pPr lvl="2"/>
                <a14:m>
                  <m:oMath xmlns:m="http://schemas.openxmlformats.org/officeDocument/2006/math">
                    <m:r>
                      <a:rPr lang="en-US" sz="1600" b="0" i="1" smtClean="0">
                        <a:latin typeface="Cambria Math" panose="02040503050406030204" pitchFamily="18" charset="0"/>
                      </a:rPr>
                      <m:t>𝜌</m:t>
                    </m:r>
                  </m:oMath>
                </a14:m>
                <a:r>
                  <a:rPr lang="en-US" sz="1600" dirty="0"/>
                  <a:t> = Radius of Curvature</a:t>
                </a:r>
              </a:p>
              <a:p>
                <a:pPr lvl="2"/>
                <a:r>
                  <a:rPr lang="en-US" sz="1600" dirty="0"/>
                  <a:t>K = Understeer Gradient (Dependent on many Factors)</a:t>
                </a:r>
              </a:p>
              <a:p>
                <a:pPr lvl="2"/>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𝑦</m:t>
                        </m:r>
                      </m:sub>
                    </m:sSub>
                  </m:oMath>
                </a14:m>
                <a:r>
                  <a:rPr lang="en-US" sz="1600" dirty="0"/>
                  <a:t>= Centripetal Acceleration</a:t>
                </a:r>
              </a:p>
              <a:p>
                <a:pPr lvl="2"/>
                <a:r>
                  <a:rPr lang="en-US" sz="1600" dirty="0"/>
                  <a:t>W’s = Distributed Weight of the Vehicle</a:t>
                </a:r>
              </a:p>
              <a:p>
                <a:pPr lvl="2"/>
                <a:r>
                  <a:rPr lang="en-US" sz="1600" dirty="0"/>
                  <a:t>C’s = Cornering Stiffness  </a:t>
                </a:r>
              </a:p>
              <a:p>
                <a:pPr lvl="2"/>
                <a:endParaRPr lang="en-US" sz="1600" dirty="0"/>
              </a:p>
              <a:p>
                <a:pPr lvl="2"/>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12232"/>
                <a:ext cx="8229600" cy="4969042"/>
              </a:xfrm>
              <a:blipFill>
                <a:blip r:embed="rId3"/>
                <a:stretch>
                  <a:fillRect l="-741" b="-7843"/>
                </a:stretch>
              </a:blipFill>
            </p:spPr>
            <p:txBody>
              <a:bodyPr/>
              <a:lstStyle/>
              <a:p>
                <a:r>
                  <a:rPr lang="en-US">
                    <a:noFill/>
                  </a:rPr>
                  <a:t> </a:t>
                </a:r>
              </a:p>
            </p:txBody>
          </p:sp>
        </mc:Fallback>
      </mc:AlternateContent>
      <p:sp>
        <p:nvSpPr>
          <p:cNvPr id="4" name="Slide Number Placeholder 3"/>
          <p:cNvSpPr>
            <a:spLocks noGrp="1"/>
          </p:cNvSpPr>
          <p:nvPr>
            <p:ph type="sldNum" sz="quarter" idx="11"/>
          </p:nvPr>
        </p:nvSpPr>
        <p:spPr/>
        <p:txBody>
          <a:bodyPr/>
          <a:lstStyle/>
          <a:p>
            <a:pPr>
              <a:defRPr/>
            </a:pPr>
            <a:fld id="{62652FC9-B4A2-484B-A2FC-89D150CA4223}" type="slidenum">
              <a:rPr lang="en-US" smtClean="0"/>
              <a:pPr>
                <a:defRPr/>
              </a:pPr>
              <a:t>30</a:t>
            </a:fld>
            <a:endParaRPr lang="en-US"/>
          </a:p>
        </p:txBody>
      </p:sp>
      <p:sp>
        <p:nvSpPr>
          <p:cNvPr id="5" name="Right Brace 4"/>
          <p:cNvSpPr/>
          <p:nvPr/>
        </p:nvSpPr>
        <p:spPr bwMode="auto">
          <a:xfrm rot="5400000">
            <a:off x="3675146" y="2632544"/>
            <a:ext cx="241634" cy="1552073"/>
          </a:xfrm>
          <a:prstGeom prst="rightBrace">
            <a:avLst>
              <a:gd name="adj1" fmla="val 38357"/>
              <a:gd name="adj2" fmla="val 49225"/>
            </a:avLst>
          </a:prstGeom>
          <a:ln>
            <a:headEnd type="none" w="med" len="med"/>
            <a:tailEnd type="none" w="med" len="med"/>
          </a:ln>
        </p:spPr>
        <p:style>
          <a:lnRef idx="3">
            <a:schemeClr val="dk1"/>
          </a:lnRef>
          <a:fillRef idx="0">
            <a:schemeClr val="dk1"/>
          </a:fillRef>
          <a:effectRef idx="2">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Right Brace 5"/>
          <p:cNvSpPr/>
          <p:nvPr/>
        </p:nvSpPr>
        <p:spPr bwMode="auto">
          <a:xfrm rot="5400000">
            <a:off x="4794582" y="3143885"/>
            <a:ext cx="156411" cy="529389"/>
          </a:xfrm>
          <a:prstGeom prst="rightBrace">
            <a:avLst>
              <a:gd name="adj1" fmla="val 38357"/>
              <a:gd name="adj2" fmla="val 49225"/>
            </a:avLst>
          </a:prstGeom>
          <a:ln>
            <a:headEnd type="none" w="med" len="med"/>
            <a:tailEnd type="none" w="med" len="med"/>
          </a:ln>
        </p:spPr>
        <p:style>
          <a:lnRef idx="3">
            <a:schemeClr val="dk1"/>
          </a:lnRef>
          <a:fillRef idx="0">
            <a:schemeClr val="dk1"/>
          </a:fillRef>
          <a:effectRef idx="2">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7" name="TextBox 6"/>
              <p:cNvSpPr txBox="1"/>
              <p:nvPr/>
            </p:nvSpPr>
            <p:spPr>
              <a:xfrm>
                <a:off x="3248525" y="3503211"/>
                <a:ext cx="2370221" cy="3912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𝐾</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𝑎</m:t>
                          </m:r>
                        </m:e>
                        <m:sub>
                          <m:r>
                            <a:rPr lang="en-US" i="1">
                              <a:latin typeface="Cambria Math" panose="02040503050406030204" pitchFamily="18" charset="0"/>
                            </a:rPr>
                            <m:t>𝑦</m:t>
                          </m:r>
                        </m:sub>
                      </m:sSub>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248525" y="3503211"/>
                <a:ext cx="2370221" cy="391261"/>
              </a:xfrm>
              <a:prstGeom prst="rect">
                <a:avLst/>
              </a:prstGeom>
              <a:blipFill>
                <a:blip r:embed="rId4"/>
                <a:stretch>
                  <a:fillRect b="-3125"/>
                </a:stretch>
              </a:blipFill>
            </p:spPr>
            <p:txBody>
              <a:bodyPr/>
              <a:lstStyle/>
              <a:p>
                <a:r>
                  <a:rPr lang="en-US">
                    <a:noFill/>
                  </a:rPr>
                  <a:t> </a:t>
                </a:r>
              </a:p>
            </p:txBody>
          </p:sp>
        </mc:Fallback>
      </mc:AlternateContent>
    </p:spTree>
    <p:extLst>
      <p:ext uri="{BB962C8B-B14F-4D97-AF65-F5344CB8AC3E}">
        <p14:creationId xmlns:p14="http://schemas.microsoft.com/office/powerpoint/2010/main" val="3980101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Steering Gradient Behavior</a:t>
            </a:r>
          </a:p>
        </p:txBody>
      </p:sp>
      <p:sp>
        <p:nvSpPr>
          <p:cNvPr id="4" name="Slide Number Placeholder 3"/>
          <p:cNvSpPr>
            <a:spLocks noGrp="1"/>
          </p:cNvSpPr>
          <p:nvPr>
            <p:ph type="sldNum" sz="quarter" idx="11"/>
          </p:nvPr>
        </p:nvSpPr>
        <p:spPr/>
        <p:txBody>
          <a:bodyPr/>
          <a:lstStyle/>
          <a:p>
            <a:pPr>
              <a:defRPr/>
            </a:pPr>
            <a:fld id="{62652FC9-B4A2-484B-A2FC-89D150CA4223}" type="slidenum">
              <a:rPr lang="en-US" smtClean="0"/>
              <a:pPr>
                <a:defRPr/>
              </a:pPr>
              <a:t>31</a:t>
            </a:fld>
            <a:endParaRPr lang="en-US"/>
          </a:p>
        </p:txBody>
      </p:sp>
      <p:pic>
        <p:nvPicPr>
          <p:cNvPr id="1026" name="Picture 2" descr="https://lh6.googleusercontent.com/c3V8iY3Do-pGhxeqciAjRyb7LTdYLLgmXyyDB_xSKPZP4iixBhDTJI0QidiKbUwQtAN7D8GRP9J42niphlf_4_M81NsPSlvae0rOmC3Buw4ORFyVvu60FqV7meuDPysZgVnIBg9B"/>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04975" y="1485899"/>
            <a:ext cx="5867400" cy="349985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p:cNvSpPr txBox="1"/>
              <p:nvPr/>
            </p:nvSpPr>
            <p:spPr>
              <a:xfrm>
                <a:off x="2105025" y="5071476"/>
                <a:ext cx="5067300"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&gt;0 →</m:t>
                    </m:r>
                    <m:r>
                      <a:rPr lang="en-US" b="0" i="1" smtClean="0">
                        <a:latin typeface="Cambria Math" panose="02040503050406030204" pitchFamily="18" charset="0"/>
                      </a:rPr>
                      <m:t>𝑈𝑛𝑑𝑒𝑟𝑠𝑡𝑒𝑒𝑟</m:t>
                    </m:r>
                    <m:r>
                      <a:rPr lang="en-US" b="0" i="1" smtClean="0">
                        <a:latin typeface="Cambria Math" panose="02040503050406030204" pitchFamily="18" charset="0"/>
                      </a:rPr>
                      <m:t> </m:t>
                    </m:r>
                  </m:oMath>
                </a14:m>
                <a:r>
                  <a:rPr lang="en-US" dirty="0"/>
                  <a:t>          </a:t>
                </a:r>
                <a14:m>
                  <m:oMath xmlns:m="http://schemas.openxmlformats.org/officeDocument/2006/math">
                    <m:r>
                      <a:rPr lang="en-US" b="0" i="1" dirty="0" smtClean="0">
                        <a:latin typeface="Cambria Math" panose="02040503050406030204" pitchFamily="18" charset="0"/>
                      </a:rPr>
                      <m:t>𝐾</m:t>
                    </m:r>
                    <m:r>
                      <a:rPr lang="en-US" b="0" i="1" dirty="0" smtClean="0">
                        <a:latin typeface="Cambria Math" panose="02040503050406030204" pitchFamily="18" charset="0"/>
                      </a:rPr>
                      <m:t>&lt;0 →</m:t>
                    </m:r>
                    <m:r>
                      <a:rPr lang="en-US" b="0" i="1" dirty="0" smtClean="0">
                        <a:latin typeface="Cambria Math" panose="02040503050406030204" pitchFamily="18" charset="0"/>
                      </a:rPr>
                      <m:t>𝑂𝑣𝑒𝑟𝑠𝑡𝑒𝑒𝑟</m:t>
                    </m:r>
                  </m:oMath>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105025" y="5071476"/>
                <a:ext cx="5067300" cy="36933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301735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Hidden Slide</a:t>
            </a:r>
          </a:p>
        </p:txBody>
      </p:sp>
      <p:pic>
        <p:nvPicPr>
          <p:cNvPr id="5" name="Content Placeholder 4"/>
          <p:cNvPicPr>
            <a:picLocks noGrp="1" noChangeAspect="1"/>
          </p:cNvPicPr>
          <p:nvPr>
            <p:ph idx="1"/>
          </p:nvPr>
        </p:nvPicPr>
        <p:blipFill>
          <a:blip r:embed="rId2"/>
          <a:stretch>
            <a:fillRect/>
          </a:stretch>
        </p:blipFill>
        <p:spPr>
          <a:xfrm>
            <a:off x="1695450" y="1545843"/>
            <a:ext cx="5087843" cy="5159757"/>
          </a:xfrm>
          <a:prstGeom prst="rect">
            <a:avLst/>
          </a:prstGeom>
        </p:spPr>
      </p:pic>
      <p:sp>
        <p:nvSpPr>
          <p:cNvPr id="4" name="Slide Number Placeholder 3"/>
          <p:cNvSpPr>
            <a:spLocks noGrp="1"/>
          </p:cNvSpPr>
          <p:nvPr>
            <p:ph type="sldNum" sz="quarter" idx="11"/>
          </p:nvPr>
        </p:nvSpPr>
        <p:spPr/>
        <p:txBody>
          <a:bodyPr/>
          <a:lstStyle/>
          <a:p>
            <a:pPr>
              <a:defRPr/>
            </a:pPr>
            <a:fld id="{62652FC9-B4A2-484B-A2FC-89D150CA4223}" type="slidenum">
              <a:rPr lang="en-US" smtClean="0"/>
              <a:pPr>
                <a:defRPr/>
              </a:pPr>
              <a:t>32</a:t>
            </a:fld>
            <a:endParaRPr lang="en-US"/>
          </a:p>
        </p:txBody>
      </p:sp>
    </p:spTree>
    <p:extLst>
      <p:ext uri="{BB962C8B-B14F-4D97-AF65-F5344CB8AC3E}">
        <p14:creationId xmlns:p14="http://schemas.microsoft.com/office/powerpoint/2010/main" val="2064572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E0626-5104-49A4-97C2-63941E244322}"/>
              </a:ext>
            </a:extLst>
          </p:cNvPr>
          <p:cNvSpPr>
            <a:spLocks noGrp="1"/>
          </p:cNvSpPr>
          <p:nvPr>
            <p:ph type="title"/>
          </p:nvPr>
        </p:nvSpPr>
        <p:spPr/>
        <p:txBody>
          <a:bodyPr/>
          <a:lstStyle/>
          <a:p>
            <a:r>
              <a:rPr lang="en-US" dirty="0"/>
              <a:t>Develop Model of Road Paths</a:t>
            </a:r>
          </a:p>
        </p:txBody>
      </p:sp>
      <p:sp>
        <p:nvSpPr>
          <p:cNvPr id="3" name="Text Placeholder 2">
            <a:extLst>
              <a:ext uri="{FF2B5EF4-FFF2-40B4-BE49-F238E27FC236}">
                <a16:creationId xmlns:a16="http://schemas.microsoft.com/office/drawing/2014/main" id="{BAB20DE8-DDA1-47E3-A326-F703783F849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B19A454-DBA3-4CCC-9D7B-DA3815AD5287}"/>
              </a:ext>
            </a:extLst>
          </p:cNvPr>
          <p:cNvSpPr>
            <a:spLocks noGrp="1"/>
          </p:cNvSpPr>
          <p:nvPr>
            <p:ph type="sldNum" sz="quarter" idx="11"/>
          </p:nvPr>
        </p:nvSpPr>
        <p:spPr/>
        <p:txBody>
          <a:bodyPr/>
          <a:lstStyle/>
          <a:p>
            <a:pPr>
              <a:defRPr/>
            </a:pPr>
            <a:fld id="{81DB8405-CAD0-4332-8814-2D67A77C77FA}" type="slidenum">
              <a:rPr lang="en-US" smtClean="0"/>
              <a:pPr>
                <a:defRPr/>
              </a:pPr>
              <a:t>33</a:t>
            </a:fld>
            <a:endParaRPr lang="en-US"/>
          </a:p>
        </p:txBody>
      </p:sp>
    </p:spTree>
    <p:extLst>
      <p:ext uri="{BB962C8B-B14F-4D97-AF65-F5344CB8AC3E}">
        <p14:creationId xmlns:p14="http://schemas.microsoft.com/office/powerpoint/2010/main" val="29118587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Trajectory Control</a:t>
            </a:r>
          </a:p>
        </p:txBody>
      </p:sp>
      <p:sp>
        <p:nvSpPr>
          <p:cNvPr id="3" name="Content Placeholder 2"/>
          <p:cNvSpPr>
            <a:spLocks noGrp="1"/>
          </p:cNvSpPr>
          <p:nvPr>
            <p:ph idx="1"/>
          </p:nvPr>
        </p:nvSpPr>
        <p:spPr>
          <a:xfrm>
            <a:off x="457200" y="1993232"/>
            <a:ext cx="8229600" cy="3886200"/>
          </a:xfrm>
        </p:spPr>
        <p:txBody>
          <a:bodyPr/>
          <a:lstStyle/>
          <a:p>
            <a:r>
              <a:rPr lang="en-US" dirty="0"/>
              <a:t>Goal:</a:t>
            </a:r>
          </a:p>
          <a:p>
            <a:pPr lvl="1"/>
            <a:r>
              <a:rPr lang="en-US" dirty="0"/>
              <a:t>Use vehicle velocity vector angle to safety traverse the roadway</a:t>
            </a:r>
          </a:p>
          <a:p>
            <a:r>
              <a:rPr lang="en-US" dirty="0"/>
              <a:t>Simplified vehicle model</a:t>
            </a:r>
          </a:p>
          <a:p>
            <a:r>
              <a:rPr lang="en-US" dirty="0"/>
              <a:t>PID Control</a:t>
            </a:r>
          </a:p>
        </p:txBody>
      </p:sp>
      <p:sp>
        <p:nvSpPr>
          <p:cNvPr id="4" name="Slide Number Placeholder 3"/>
          <p:cNvSpPr>
            <a:spLocks noGrp="1"/>
          </p:cNvSpPr>
          <p:nvPr>
            <p:ph type="sldNum" sz="quarter" idx="11"/>
          </p:nvPr>
        </p:nvSpPr>
        <p:spPr/>
        <p:txBody>
          <a:bodyPr/>
          <a:lstStyle/>
          <a:p>
            <a:pPr>
              <a:defRPr/>
            </a:pPr>
            <a:fld id="{62652FC9-B4A2-484B-A2FC-89D150CA4223}" type="slidenum">
              <a:rPr lang="en-US" smtClean="0"/>
              <a:pPr>
                <a:defRPr/>
              </a:pPr>
              <a:t>34</a:t>
            </a:fld>
            <a:endParaRPr lang="en-US"/>
          </a:p>
        </p:txBody>
      </p:sp>
    </p:spTree>
    <p:extLst>
      <p:ext uri="{BB962C8B-B14F-4D97-AF65-F5344CB8AC3E}">
        <p14:creationId xmlns:p14="http://schemas.microsoft.com/office/powerpoint/2010/main" val="8217962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PID Control</a:t>
            </a:r>
          </a:p>
        </p:txBody>
      </p:sp>
      <p:pic>
        <p:nvPicPr>
          <p:cNvPr id="5" name="Content Placeholder 4"/>
          <p:cNvPicPr>
            <a:picLocks noGrp="1" noChangeAspect="1"/>
          </p:cNvPicPr>
          <p:nvPr>
            <p:ph idx="1"/>
          </p:nvPr>
        </p:nvPicPr>
        <p:blipFill>
          <a:blip r:embed="rId2"/>
          <a:stretch>
            <a:fillRect/>
          </a:stretch>
        </p:blipFill>
        <p:spPr>
          <a:xfrm>
            <a:off x="881212" y="2121303"/>
            <a:ext cx="7381575" cy="3405968"/>
          </a:xfrm>
          <a:prstGeom prst="rect">
            <a:avLst/>
          </a:prstGeom>
        </p:spPr>
      </p:pic>
      <p:sp>
        <p:nvSpPr>
          <p:cNvPr id="4" name="Slide Number Placeholder 3"/>
          <p:cNvSpPr>
            <a:spLocks noGrp="1"/>
          </p:cNvSpPr>
          <p:nvPr>
            <p:ph type="sldNum" sz="quarter" idx="11"/>
          </p:nvPr>
        </p:nvSpPr>
        <p:spPr/>
        <p:txBody>
          <a:bodyPr/>
          <a:lstStyle/>
          <a:p>
            <a:pPr>
              <a:defRPr/>
            </a:pPr>
            <a:fld id="{62652FC9-B4A2-484B-A2FC-89D150CA4223}" type="slidenum">
              <a:rPr lang="en-US" smtClean="0"/>
              <a:pPr>
                <a:defRPr/>
              </a:pPr>
              <a:t>35</a:t>
            </a:fld>
            <a:endParaRPr lang="en-US"/>
          </a:p>
        </p:txBody>
      </p:sp>
    </p:spTree>
    <p:extLst>
      <p:ext uri="{BB962C8B-B14F-4D97-AF65-F5344CB8AC3E}">
        <p14:creationId xmlns:p14="http://schemas.microsoft.com/office/powerpoint/2010/main" val="118952214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PID Control</a:t>
            </a:r>
          </a:p>
        </p:txBody>
      </p:sp>
      <p:sp>
        <p:nvSpPr>
          <p:cNvPr id="4" name="Slide Number Placeholder 3"/>
          <p:cNvSpPr>
            <a:spLocks noGrp="1"/>
          </p:cNvSpPr>
          <p:nvPr>
            <p:ph type="sldNum" sz="quarter" idx="11"/>
          </p:nvPr>
        </p:nvSpPr>
        <p:spPr/>
        <p:txBody>
          <a:bodyPr/>
          <a:lstStyle/>
          <a:p>
            <a:pPr>
              <a:defRPr/>
            </a:pPr>
            <a:fld id="{62652FC9-B4A2-484B-A2FC-89D150CA4223}" type="slidenum">
              <a:rPr lang="en-US" smtClean="0"/>
              <a:pPr>
                <a:defRPr/>
              </a:pPr>
              <a:t>36</a:t>
            </a:fld>
            <a:endParaRPr lang="en-US"/>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39850" y="1400175"/>
            <a:ext cx="6464299" cy="4848225"/>
          </a:xfrm>
          <a:prstGeom prst="rect">
            <a:avLst/>
          </a:prstGeom>
        </p:spPr>
      </p:pic>
    </p:spTree>
    <p:extLst>
      <p:ext uri="{BB962C8B-B14F-4D97-AF65-F5344CB8AC3E}">
        <p14:creationId xmlns:p14="http://schemas.microsoft.com/office/powerpoint/2010/main" val="26223053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PID Control</a:t>
            </a:r>
            <a:endParaRPr lang="en-US" dirty="0"/>
          </a:p>
        </p:txBody>
      </p:sp>
      <p:sp>
        <p:nvSpPr>
          <p:cNvPr id="4" name="Slide Number Placeholder 3"/>
          <p:cNvSpPr>
            <a:spLocks noGrp="1"/>
          </p:cNvSpPr>
          <p:nvPr>
            <p:ph type="sldNum" sz="quarter" idx="11"/>
          </p:nvPr>
        </p:nvSpPr>
        <p:spPr/>
        <p:txBody>
          <a:bodyPr/>
          <a:lstStyle/>
          <a:p>
            <a:pPr>
              <a:defRPr/>
            </a:pPr>
            <a:fld id="{62652FC9-B4A2-484B-A2FC-89D150CA4223}" type="slidenum">
              <a:rPr lang="en-US" smtClean="0"/>
              <a:pPr>
                <a:defRPr/>
              </a:pPr>
              <a:t>37</a:t>
            </a:fld>
            <a:endParaRPr lang="en-US"/>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31160" y="1400175"/>
            <a:ext cx="6481679" cy="4861260"/>
          </a:xfrm>
          <a:prstGeom prst="rect">
            <a:avLst/>
          </a:prstGeom>
        </p:spPr>
      </p:pic>
    </p:spTree>
    <p:extLst>
      <p:ext uri="{BB962C8B-B14F-4D97-AF65-F5344CB8AC3E}">
        <p14:creationId xmlns:p14="http://schemas.microsoft.com/office/powerpoint/2010/main" val="58871911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PID Control</a:t>
            </a:r>
            <a:endParaRPr lang="en-US" dirty="0"/>
          </a:p>
        </p:txBody>
      </p:sp>
      <p:sp>
        <p:nvSpPr>
          <p:cNvPr id="4" name="Slide Number Placeholder 3"/>
          <p:cNvSpPr>
            <a:spLocks noGrp="1"/>
          </p:cNvSpPr>
          <p:nvPr>
            <p:ph type="sldNum" sz="quarter" idx="11"/>
          </p:nvPr>
        </p:nvSpPr>
        <p:spPr/>
        <p:txBody>
          <a:bodyPr/>
          <a:lstStyle/>
          <a:p>
            <a:pPr>
              <a:defRPr/>
            </a:pPr>
            <a:fld id="{62652FC9-B4A2-484B-A2FC-89D150CA4223}" type="slidenum">
              <a:rPr lang="en-US" smtClean="0"/>
              <a:pPr>
                <a:defRPr/>
              </a:pPr>
              <a:t>38</a:t>
            </a:fld>
            <a:endParaRPr lang="en-US"/>
          </a:p>
        </p:txBody>
      </p:sp>
      <p:pic>
        <p:nvPicPr>
          <p:cNvPr id="5"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39850" y="1400175"/>
            <a:ext cx="6464299" cy="4848225"/>
          </a:xfrm>
        </p:spPr>
      </p:pic>
    </p:spTree>
    <p:extLst>
      <p:ext uri="{BB962C8B-B14F-4D97-AF65-F5344CB8AC3E}">
        <p14:creationId xmlns:p14="http://schemas.microsoft.com/office/powerpoint/2010/main" val="33785871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Base Equations</a:t>
            </a:r>
          </a:p>
        </p:txBody>
      </p:sp>
      <p:sp>
        <p:nvSpPr>
          <p:cNvPr id="4" name="Slide Number Placeholder 3"/>
          <p:cNvSpPr>
            <a:spLocks noGrp="1"/>
          </p:cNvSpPr>
          <p:nvPr>
            <p:ph type="sldNum" sz="quarter" idx="11"/>
          </p:nvPr>
        </p:nvSpPr>
        <p:spPr/>
        <p:txBody>
          <a:bodyPr/>
          <a:lstStyle/>
          <a:p>
            <a:pPr>
              <a:defRPr/>
            </a:pPr>
            <a:fld id="{62652FC9-B4A2-484B-A2FC-89D150CA4223}" type="slidenum">
              <a:rPr lang="en-US" smtClean="0"/>
              <a:pPr>
                <a:defRPr/>
              </a:pPr>
              <a:t>39</a:t>
            </a:fld>
            <a:endParaRPr lang="en-US"/>
          </a:p>
        </p:txBody>
      </p:sp>
      <mc:AlternateContent xmlns:mc="http://schemas.openxmlformats.org/markup-compatibility/2006" xmlns:a14="http://schemas.microsoft.com/office/drawing/2010/main">
        <mc:Choice Requires="a14">
          <p:sp>
            <p:nvSpPr>
              <p:cNvPr id="9" name="Content Placeholder 8"/>
              <p:cNvSpPr>
                <a:spLocks noGrp="1"/>
              </p:cNvSpPr>
              <p:nvPr>
                <p:ph idx="1"/>
              </p:nvPr>
            </p:nvSpPr>
            <p:spPr>
              <a:xfrm>
                <a:off x="457200" y="1981200"/>
                <a:ext cx="8229600" cy="3886200"/>
              </a:xfrm>
            </p:spPr>
            <p:txBody>
              <a:bodyPr/>
              <a:lstStyle/>
              <a:p>
                <a14:m>
                  <m:oMath xmlns:m="http://schemas.openxmlformats.org/officeDocument/2006/math">
                    <m:r>
                      <a:rPr lang="en-US" sz="2800" i="1" smtClean="0">
                        <a:latin typeface="Cambria Math" panose="02040503050406030204" pitchFamily="18" charset="0"/>
                      </a:rPr>
                      <m:t>𝜔</m:t>
                    </m:r>
                    <m:r>
                      <a:rPr lang="en-US" sz="2800" i="1" smtClean="0">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𝑉</m:t>
                        </m:r>
                      </m:num>
                      <m:den>
                        <m:r>
                          <a:rPr lang="en-US" sz="2800" i="1">
                            <a:latin typeface="Cambria Math" panose="02040503050406030204" pitchFamily="18" charset="0"/>
                          </a:rPr>
                          <m:t>𝑅</m:t>
                        </m:r>
                      </m:den>
                    </m:f>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𝑉</m:t>
                        </m:r>
                        <m:r>
                          <a:rPr lang="en-US" sz="2800" i="1" smtClean="0">
                            <a:latin typeface="Cambria Math" panose="02040503050406030204" pitchFamily="18" charset="0"/>
                            <a:ea typeface="Cambria Math" panose="02040503050406030204" pitchFamily="18" charset="0"/>
                          </a:rPr>
                          <m:t>𝛿</m:t>
                        </m:r>
                      </m:num>
                      <m:den>
                        <m:r>
                          <a:rPr lang="en-US" sz="2800" i="1">
                            <a:latin typeface="Cambria Math" panose="02040503050406030204" pitchFamily="18" charset="0"/>
                          </a:rPr>
                          <m:t>𝐿</m:t>
                        </m:r>
                      </m:den>
                    </m:f>
                  </m:oMath>
                </a14:m>
                <a:r>
                  <a:rPr lang="en-US" sz="2800" dirty="0"/>
                  <a:t> </a:t>
                </a:r>
              </a:p>
              <a:p>
                <a:pPr lvl="1"/>
                <a14:m>
                  <m:oMath xmlns:m="http://schemas.openxmlformats.org/officeDocument/2006/math">
                    <m:r>
                      <a:rPr lang="en-US" sz="2400" i="1" smtClean="0">
                        <a:latin typeface="Cambria Math" panose="02040503050406030204" pitchFamily="18" charset="0"/>
                        <a:ea typeface="Cambria Math" panose="02040503050406030204" pitchFamily="18" charset="0"/>
                      </a:rPr>
                      <m:t>𝜔</m:t>
                    </m:r>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𝑟𝑎𝑑</m:t>
                        </m:r>
                      </m:num>
                      <m:den>
                        <m:r>
                          <a:rPr lang="en-US" sz="2400" b="0" i="1" smtClean="0">
                            <a:latin typeface="Cambria Math" panose="02040503050406030204" pitchFamily="18" charset="0"/>
                            <a:ea typeface="Cambria Math" panose="02040503050406030204" pitchFamily="18" charset="0"/>
                          </a:rPr>
                          <m:t>𝑠</m:t>
                        </m:r>
                      </m:den>
                    </m:f>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𝑣𝑒𝑙𝑜𝑐𝑖𝑡𝑦</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𝑟𝑎𝑑𝑖𝑢𝑠</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𝐿𝑤h𝑒𝑒𝑙𝑏𝑎𝑠𝑒</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𝛿</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𝑎𝑐𝑘𝑒𝑟𝑚𝑎𝑛</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𝑎𝑛𝑔𝑙𝑒</m:t>
                    </m:r>
                  </m:oMath>
                </a14:m>
                <a:endParaRPr lang="en-US" sz="2400" dirty="0"/>
              </a:p>
              <a:p>
                <a14:m>
                  <m:oMath xmlns:m="http://schemas.openxmlformats.org/officeDocument/2006/math">
                    <m:r>
                      <a:rPr lang="en-US" sz="2800" i="1" smtClean="0">
                        <a:latin typeface="Cambria Math" panose="02040503050406030204" pitchFamily="18" charset="0"/>
                        <a:ea typeface="Cambria Math" panose="02040503050406030204" pitchFamily="18" charset="0"/>
                      </a:rPr>
                      <m:t>𝛽</m:t>
                    </m:r>
                    <m:r>
                      <a:rPr lang="en-US" sz="2800" b="0" i="1" smtClean="0">
                        <a:latin typeface="Cambria Math" panose="02040503050406030204" pitchFamily="18" charset="0"/>
                        <a:ea typeface="Cambria Math" panose="02040503050406030204" pitchFamily="18" charset="0"/>
                      </a:rPr>
                      <m:t>= </m:t>
                    </m:r>
                    <m:nary>
                      <m:naryPr>
                        <m:ctrlPr>
                          <a:rPr lang="en-US" sz="2800" i="1" smtClean="0">
                            <a:latin typeface="Cambria Math" panose="02040503050406030204" pitchFamily="18" charset="0"/>
                          </a:rPr>
                        </m:ctrlPr>
                      </m:naryPr>
                      <m:sub>
                        <m:r>
                          <m:rPr>
                            <m:brk m:alnAt="23"/>
                          </m:rPr>
                          <a:rPr lang="en-US" sz="2800" b="0" i="1" smtClean="0">
                            <a:latin typeface="Cambria Math" panose="02040503050406030204" pitchFamily="18" charset="0"/>
                          </a:rPr>
                          <m:t>0</m:t>
                        </m:r>
                      </m:sub>
                      <m:sup>
                        <m:r>
                          <m:rPr>
                            <m:sty m:val="p"/>
                          </m:rPr>
                          <a:rPr lang="el-GR" sz="2800" i="1" smtClean="0">
                            <a:latin typeface="Cambria Math" panose="02040503050406030204" pitchFamily="18" charset="0"/>
                            <a:ea typeface="Cambria Math" panose="02040503050406030204" pitchFamily="18" charset="0"/>
                          </a:rPr>
                          <m:t>Δ</m:t>
                        </m:r>
                        <m:r>
                          <a:rPr lang="en-US" sz="2800" b="0" i="1" smtClean="0">
                            <a:latin typeface="Cambria Math" panose="02040503050406030204" pitchFamily="18" charset="0"/>
                            <a:ea typeface="Cambria Math" panose="02040503050406030204" pitchFamily="18" charset="0"/>
                          </a:rPr>
                          <m:t>𝑡</m:t>
                        </m:r>
                      </m:sup>
                      <m:e>
                        <m:r>
                          <a:rPr lang="en-US" sz="2800" i="1" smtClean="0">
                            <a:latin typeface="Cambria Math" panose="02040503050406030204" pitchFamily="18" charset="0"/>
                            <a:ea typeface="Cambria Math" panose="02040503050406030204" pitchFamily="18" charset="0"/>
                          </a:rPr>
                          <m:t>𝜔</m:t>
                        </m:r>
                        <m:r>
                          <a:rPr lang="en-US" sz="2800" b="0" i="1" smtClean="0">
                            <a:latin typeface="Cambria Math" panose="02040503050406030204" pitchFamily="18" charset="0"/>
                            <a:ea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𝑑𝑡</m:t>
                        </m:r>
                      </m:e>
                    </m:nary>
                  </m:oMath>
                </a14:m>
                <a:endParaRPr lang="en-US" sz="2800" dirty="0"/>
              </a:p>
              <a:p>
                <a:pPr lvl="1"/>
                <a14:m>
                  <m:oMath xmlns:m="http://schemas.openxmlformats.org/officeDocument/2006/math">
                    <m:r>
                      <a:rPr lang="en-US" sz="2400" i="1" smtClean="0">
                        <a:latin typeface="Cambria Math" panose="02040503050406030204" pitchFamily="18" charset="0"/>
                        <a:ea typeface="Cambria Math" panose="02040503050406030204" pitchFamily="18" charset="0"/>
                      </a:rPr>
                      <m:t>𝛽</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𝑜𝑟𝑖𝑒𝑛𝑡𝑎𝑡𝑖𝑜𝑛</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𝑎𝑛𝑔𝑙𝑒</m:t>
                    </m:r>
                  </m:oMath>
                </a14:m>
                <a:endParaRPr lang="en-US" sz="2400" dirty="0"/>
              </a:p>
              <a:p>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𝑉</m:t>
                        </m:r>
                      </m:e>
                      <m:sub>
                        <m:r>
                          <a:rPr lang="en-US" sz="2800" b="0" i="1" smtClean="0">
                            <a:latin typeface="Cambria Math" panose="02040503050406030204" pitchFamily="18" charset="0"/>
                          </a:rPr>
                          <m:t>𝑥</m:t>
                        </m:r>
                      </m:sub>
                    </m:sSub>
                    <m:r>
                      <a:rPr lang="en-US" sz="2800" b="0" i="1" smtClean="0">
                        <a:latin typeface="Cambria Math" panose="02040503050406030204" pitchFamily="18" charset="0"/>
                      </a:rPr>
                      <m:t>=</m:t>
                    </m:r>
                    <m:r>
                      <a:rPr lang="en-US" sz="2800" b="0" i="1" smtClean="0">
                        <a:latin typeface="Cambria Math" panose="02040503050406030204" pitchFamily="18" charset="0"/>
                      </a:rPr>
                      <m:t>𝑉𝑐𝑜𝑠</m:t>
                    </m:r>
                    <m:d>
                      <m:dPr>
                        <m:ctrlPr>
                          <a:rPr lang="en-US" sz="2800" b="0" i="1" smtClean="0">
                            <a:latin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𝛽</m:t>
                        </m:r>
                      </m:e>
                    </m:d>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 </m:t>
                    </m:r>
                    <m:nary>
                      <m:naryPr>
                        <m:ctrlPr>
                          <a:rPr lang="en-US" sz="2800" b="0" i="1" smtClean="0">
                            <a:latin typeface="Cambria Math" panose="02040503050406030204" pitchFamily="18" charset="0"/>
                            <a:ea typeface="Cambria Math" panose="02040503050406030204" pitchFamily="18" charset="0"/>
                          </a:rPr>
                        </m:ctrlPr>
                      </m:naryPr>
                      <m:sub>
                        <m:r>
                          <m:rPr>
                            <m:brk m:alnAt="23"/>
                          </m:rPr>
                          <a:rPr lang="en-US" sz="2800" b="0" i="1" smtClean="0">
                            <a:latin typeface="Cambria Math" panose="02040503050406030204" pitchFamily="18" charset="0"/>
                            <a:ea typeface="Cambria Math" panose="02040503050406030204" pitchFamily="18" charset="0"/>
                          </a:rPr>
                          <m:t>0</m:t>
                        </m:r>
                      </m:sub>
                      <m: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𝑡</m:t>
                        </m:r>
                      </m:sup>
                      <m:e>
                        <m:r>
                          <a:rPr lang="en-US" sz="2800" b="0" i="1" smtClean="0">
                            <a:latin typeface="Cambria Math" panose="02040503050406030204" pitchFamily="18" charset="0"/>
                            <a:ea typeface="Cambria Math" panose="02040503050406030204" pitchFamily="18" charset="0"/>
                          </a:rPr>
                          <m:t>𝑉𝑥</m:t>
                        </m:r>
                      </m:e>
                    </m:nary>
                  </m:oMath>
                </a14:m>
                <a:endParaRPr lang="en-US" sz="2800" dirty="0"/>
              </a:p>
              <a:p>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𝑉</m:t>
                        </m:r>
                      </m:e>
                      <m:sub>
                        <m:r>
                          <a:rPr lang="en-US" sz="2800" b="0" i="1" smtClean="0">
                            <a:latin typeface="Cambria Math" panose="02040503050406030204" pitchFamily="18" charset="0"/>
                          </a:rPr>
                          <m:t>𝑦</m:t>
                        </m:r>
                      </m:sub>
                    </m:sSub>
                    <m:r>
                      <a:rPr lang="en-US" sz="2800" b="0" i="1" smtClean="0">
                        <a:latin typeface="Cambria Math" panose="02040503050406030204" pitchFamily="18" charset="0"/>
                      </a:rPr>
                      <m:t>=</m:t>
                    </m:r>
                    <m:r>
                      <a:rPr lang="en-US" sz="2800" b="0" i="1" smtClean="0">
                        <a:latin typeface="Cambria Math" panose="02040503050406030204" pitchFamily="18" charset="0"/>
                      </a:rPr>
                      <m:t>𝑉𝑠𝑖𝑛</m:t>
                    </m:r>
                    <m:d>
                      <m:dPr>
                        <m:ctrlPr>
                          <a:rPr lang="en-US" sz="2800" b="0" i="1" smtClean="0">
                            <a:latin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𝛽</m:t>
                        </m:r>
                      </m:e>
                    </m:d>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𝑦</m:t>
                    </m:r>
                    <m:r>
                      <a:rPr lang="en-US" sz="2800" b="0" i="1" smtClean="0">
                        <a:latin typeface="Cambria Math" panose="02040503050406030204" pitchFamily="18" charset="0"/>
                        <a:ea typeface="Cambria Math" panose="02040503050406030204" pitchFamily="18" charset="0"/>
                      </a:rPr>
                      <m:t>=</m:t>
                    </m:r>
                    <m:nary>
                      <m:naryPr>
                        <m:ctrlPr>
                          <a:rPr lang="en-US" sz="2800" b="0" i="1" smtClean="0">
                            <a:latin typeface="Cambria Math" panose="02040503050406030204" pitchFamily="18" charset="0"/>
                            <a:ea typeface="Cambria Math" panose="02040503050406030204" pitchFamily="18" charset="0"/>
                          </a:rPr>
                        </m:ctrlPr>
                      </m:naryPr>
                      <m:sub>
                        <m:r>
                          <m:rPr>
                            <m:brk m:alnAt="23"/>
                          </m:rPr>
                          <a:rPr lang="en-US" sz="2800" b="0" i="1" smtClean="0">
                            <a:latin typeface="Cambria Math" panose="02040503050406030204" pitchFamily="18" charset="0"/>
                            <a:ea typeface="Cambria Math" panose="02040503050406030204" pitchFamily="18" charset="0"/>
                          </a:rPr>
                          <m:t>0</m:t>
                        </m:r>
                      </m:sub>
                      <m: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𝑡</m:t>
                        </m:r>
                      </m:sup>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𝑉</m:t>
                            </m:r>
                          </m:e>
                          <m:sub>
                            <m:r>
                              <a:rPr lang="en-US" sz="2800" b="0" i="1" smtClean="0">
                                <a:latin typeface="Cambria Math" panose="02040503050406030204" pitchFamily="18" charset="0"/>
                                <a:ea typeface="Cambria Math" panose="02040503050406030204" pitchFamily="18" charset="0"/>
                              </a:rPr>
                              <m:t>𝑦</m:t>
                            </m:r>
                          </m:sub>
                        </m:sSub>
                      </m:e>
                    </m:nary>
                  </m:oMath>
                </a14:m>
                <a:endParaRPr lang="en-US" sz="2800" dirty="0"/>
              </a:p>
              <a:p>
                <a14:m>
                  <m:oMath xmlns:m="http://schemas.openxmlformats.org/officeDocument/2006/math">
                    <m:r>
                      <m:rPr>
                        <m:sty m:val="p"/>
                      </m:rPr>
                      <a:rPr lang="el-GR" sz="2800" i="1" smtClean="0">
                        <a:latin typeface="Cambria Math" panose="02040503050406030204" pitchFamily="18" charset="0"/>
                        <a:ea typeface="Cambria Math" panose="02040503050406030204" pitchFamily="18" charset="0"/>
                      </a:rPr>
                      <m:t>Δ</m:t>
                    </m:r>
                    <m:r>
                      <a:rPr lang="en-US" sz="2800" b="0" i="1" smtClean="0">
                        <a:latin typeface="Cambria Math" panose="02040503050406030204" pitchFamily="18" charset="0"/>
                        <a:ea typeface="Cambria Math" panose="02040503050406030204" pitchFamily="18" charset="0"/>
                      </a:rPr>
                      <m:t>𝑡</m:t>
                    </m:r>
                    <m:r>
                      <a:rPr lang="en-US" sz="2800" b="0" i="1" smtClean="0">
                        <a:latin typeface="Cambria Math" panose="02040503050406030204" pitchFamily="18" charset="0"/>
                        <a:ea typeface="Cambria Math" panose="02040503050406030204" pitchFamily="18" charset="0"/>
                      </a:rPr>
                      <m:t>=0.1 </m:t>
                    </m:r>
                    <m:r>
                      <a:rPr lang="en-US" sz="2800" b="0" i="1" smtClean="0">
                        <a:latin typeface="Cambria Math" panose="02040503050406030204" pitchFamily="18" charset="0"/>
                        <a:ea typeface="Cambria Math" panose="02040503050406030204" pitchFamily="18" charset="0"/>
                      </a:rPr>
                      <m:t>𝑠𝑒𝑐𝑜𝑛𝑑𝑠</m:t>
                    </m:r>
                  </m:oMath>
                </a14:m>
                <a:endParaRPr lang="en-US" sz="2800" dirty="0"/>
              </a:p>
            </p:txBody>
          </p:sp>
        </mc:Choice>
        <mc:Fallback xmlns="">
          <p:sp>
            <p:nvSpPr>
              <p:cNvPr id="9" name="Content Placeholder 8"/>
              <p:cNvSpPr>
                <a:spLocks noGrp="1" noRot="1" noChangeAspect="1" noMove="1" noResize="1" noEditPoints="1" noAdjustHandles="1" noChangeArrowheads="1" noChangeShapeType="1" noTextEdit="1"/>
              </p:cNvSpPr>
              <p:nvPr>
                <p:ph idx="1"/>
              </p:nvPr>
            </p:nvSpPr>
            <p:spPr>
              <a:xfrm>
                <a:off x="457200" y="1981200"/>
                <a:ext cx="8229600" cy="3886200"/>
              </a:xfrm>
              <a:blipFill>
                <a:blip r:embed="rId3"/>
                <a:stretch>
                  <a:fillRect b="-20063"/>
                </a:stretch>
              </a:blipFill>
            </p:spPr>
            <p:txBody>
              <a:bodyPr/>
              <a:lstStyle/>
              <a:p>
                <a:r>
                  <a:rPr lang="en-US">
                    <a:noFill/>
                  </a:rPr>
                  <a:t> </a:t>
                </a:r>
              </a:p>
            </p:txBody>
          </p:sp>
        </mc:Fallback>
      </mc:AlternateContent>
    </p:spTree>
    <p:extLst>
      <p:ext uri="{BB962C8B-B14F-4D97-AF65-F5344CB8AC3E}">
        <p14:creationId xmlns:p14="http://schemas.microsoft.com/office/powerpoint/2010/main" val="2326593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Background</a:t>
            </a:r>
          </a:p>
        </p:txBody>
      </p:sp>
      <p:sp>
        <p:nvSpPr>
          <p:cNvPr id="3" name="Content Placeholder 2"/>
          <p:cNvSpPr>
            <a:spLocks noGrp="1"/>
          </p:cNvSpPr>
          <p:nvPr>
            <p:ph idx="1"/>
          </p:nvPr>
        </p:nvSpPr>
        <p:spPr/>
        <p:txBody>
          <a:bodyPr/>
          <a:lstStyle/>
          <a:p>
            <a:r>
              <a:rPr lang="en-US" dirty="0"/>
              <a:t>Current advanced driver-assistance systems (ADAS) have considerable limitations</a:t>
            </a:r>
          </a:p>
          <a:p>
            <a:endParaRPr lang="en-US" dirty="0"/>
          </a:p>
        </p:txBody>
      </p:sp>
      <p:sp>
        <p:nvSpPr>
          <p:cNvPr id="4" name="Slide Number Placeholder 3"/>
          <p:cNvSpPr>
            <a:spLocks noGrp="1"/>
          </p:cNvSpPr>
          <p:nvPr>
            <p:ph type="sldNum" sz="quarter" idx="11"/>
          </p:nvPr>
        </p:nvSpPr>
        <p:spPr/>
        <p:txBody>
          <a:bodyPr/>
          <a:lstStyle/>
          <a:p>
            <a:pPr>
              <a:defRPr/>
            </a:pPr>
            <a:fld id="{62652FC9-B4A2-484B-A2FC-89D150CA4223}" type="slidenum">
              <a:rPr lang="en-US" smtClean="0"/>
              <a:pPr>
                <a:defRPr/>
              </a:pPr>
              <a:t>4</a:t>
            </a:fld>
            <a:endParaRPr lang="en-US" dirty="0"/>
          </a:p>
        </p:txBody>
      </p:sp>
      <p:pic>
        <p:nvPicPr>
          <p:cNvPr id="6" name="Picture 5"/>
          <p:cNvPicPr>
            <a:picLocks noChangeAspect="1"/>
          </p:cNvPicPr>
          <p:nvPr/>
        </p:nvPicPr>
        <p:blipFill>
          <a:blip r:embed="rId2"/>
          <a:stretch>
            <a:fillRect/>
          </a:stretch>
        </p:blipFill>
        <p:spPr>
          <a:xfrm>
            <a:off x="136531" y="3678906"/>
            <a:ext cx="4567989" cy="2569494"/>
          </a:xfrm>
          <a:prstGeom prst="rect">
            <a:avLst/>
          </a:prstGeom>
        </p:spPr>
      </p:pic>
      <p:pic>
        <p:nvPicPr>
          <p:cNvPr id="7" name="Picture 6"/>
          <p:cNvPicPr>
            <a:picLocks noChangeAspect="1"/>
          </p:cNvPicPr>
          <p:nvPr/>
        </p:nvPicPr>
        <p:blipFill>
          <a:blip r:embed="rId3"/>
          <a:stretch>
            <a:fillRect/>
          </a:stretch>
        </p:blipFill>
        <p:spPr>
          <a:xfrm>
            <a:off x="5025189" y="3678906"/>
            <a:ext cx="3982280" cy="2624388"/>
          </a:xfrm>
          <a:prstGeom prst="rect">
            <a:avLst/>
          </a:prstGeom>
        </p:spPr>
      </p:pic>
    </p:spTree>
    <p:extLst>
      <p:ext uri="{BB962C8B-B14F-4D97-AF65-F5344CB8AC3E}">
        <p14:creationId xmlns:p14="http://schemas.microsoft.com/office/powerpoint/2010/main" val="28166368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Path Following Model</a:t>
            </a:r>
          </a:p>
        </p:txBody>
      </p:sp>
      <p:sp>
        <p:nvSpPr>
          <p:cNvPr id="4" name="Slide Number Placeholder 3"/>
          <p:cNvSpPr>
            <a:spLocks noGrp="1"/>
          </p:cNvSpPr>
          <p:nvPr>
            <p:ph type="sldNum" sz="quarter" idx="11"/>
          </p:nvPr>
        </p:nvSpPr>
        <p:spPr/>
        <p:txBody>
          <a:bodyPr/>
          <a:lstStyle/>
          <a:p>
            <a:pPr>
              <a:defRPr/>
            </a:pPr>
            <a:fld id="{62652FC9-B4A2-484B-A2FC-89D150CA4223}" type="slidenum">
              <a:rPr lang="en-US" smtClean="0"/>
              <a:pPr>
                <a:defRPr/>
              </a:pPr>
              <a:t>40</a:t>
            </a:fld>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051302"/>
            <a:ext cx="8229600" cy="3745995"/>
          </a:xfrm>
        </p:spPr>
      </p:pic>
      <p:sp>
        <p:nvSpPr>
          <p:cNvPr id="3" name="Rectangle 2"/>
          <p:cNvSpPr/>
          <p:nvPr/>
        </p:nvSpPr>
        <p:spPr bwMode="auto">
          <a:xfrm>
            <a:off x="1455821" y="2634916"/>
            <a:ext cx="2201779" cy="1913021"/>
          </a:xfrm>
          <a:prstGeom prst="rect">
            <a:avLst/>
          </a:prstGeom>
          <a:solidFill>
            <a:schemeClr val="accent5">
              <a:lumMod val="50000"/>
              <a:alpha val="28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 name="Rectangle 5"/>
          <p:cNvSpPr/>
          <p:nvPr/>
        </p:nvSpPr>
        <p:spPr bwMode="auto">
          <a:xfrm>
            <a:off x="3749843" y="2634916"/>
            <a:ext cx="2193758" cy="1913021"/>
          </a:xfrm>
          <a:prstGeom prst="rect">
            <a:avLst/>
          </a:prstGeom>
          <a:solidFill>
            <a:schemeClr val="accent5">
              <a:lumMod val="50000"/>
              <a:alpha val="28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Rectangle 6"/>
          <p:cNvSpPr/>
          <p:nvPr/>
        </p:nvSpPr>
        <p:spPr bwMode="auto">
          <a:xfrm>
            <a:off x="1006644" y="4644189"/>
            <a:ext cx="2193758" cy="1022685"/>
          </a:xfrm>
          <a:prstGeom prst="rect">
            <a:avLst/>
          </a:prstGeom>
          <a:solidFill>
            <a:schemeClr val="accent5">
              <a:lumMod val="50000"/>
              <a:alpha val="28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Rectangle 7"/>
          <p:cNvSpPr/>
          <p:nvPr/>
        </p:nvSpPr>
        <p:spPr bwMode="auto">
          <a:xfrm>
            <a:off x="5943601" y="4267200"/>
            <a:ext cx="2630906" cy="1022685"/>
          </a:xfrm>
          <a:prstGeom prst="rect">
            <a:avLst/>
          </a:prstGeom>
          <a:solidFill>
            <a:schemeClr val="accent5">
              <a:lumMod val="50000"/>
              <a:alpha val="28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669734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2" nodeType="clickEffect">
                                  <p:stCondLst>
                                    <p:cond delay="0"/>
                                  </p:stCondLst>
                                  <p:childTnLst>
                                    <p:animEffect transition="out" filter="fade">
                                      <p:cBhvr>
                                        <p:cTn id="10" dur="500"/>
                                        <p:tgtEl>
                                          <p:spTgt spid="3"/>
                                        </p:tgtEl>
                                      </p:cBhvr>
                                    </p:animEffect>
                                    <p:set>
                                      <p:cBhvr>
                                        <p:cTn id="11" dur="1" fill="hold">
                                          <p:stCondLst>
                                            <p:cond delay="499"/>
                                          </p:stCondLst>
                                        </p:cTn>
                                        <p:tgtEl>
                                          <p:spTgt spid="3"/>
                                        </p:tgtEl>
                                        <p:attrNameLst>
                                          <p:attrName>style.visibility</p:attrName>
                                        </p:attrNameLst>
                                      </p:cBhvr>
                                      <p:to>
                                        <p:strVal val="hidden"/>
                                      </p:to>
                                    </p:set>
                                  </p:childTnLst>
                                </p:cTn>
                              </p:par>
                              <p:par>
                                <p:cTn id="12" presetID="1"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par>
                                <p:cTn id="26" presetID="1"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animBg="1"/>
      <p:bldP spid="3" grpId="2" animBg="1"/>
      <p:bldP spid="6" grpId="0" animBg="1"/>
      <p:bldP spid="6" grpId="1" animBg="1"/>
      <p:bldP spid="7" grpId="0" animBg="1"/>
      <p:bldP spid="7" grpId="1" animBg="1"/>
      <p:bldP spid="8" grpId="0" animBg="1"/>
      <p:bldP spid="8"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Performance</a:t>
            </a:r>
            <a:endParaRPr lang="en-US" dirty="0"/>
          </a:p>
        </p:txBody>
      </p:sp>
      <p:sp>
        <p:nvSpPr>
          <p:cNvPr id="4" name="Slide Number Placeholder 3"/>
          <p:cNvSpPr>
            <a:spLocks noGrp="1"/>
          </p:cNvSpPr>
          <p:nvPr>
            <p:ph type="sldNum" sz="quarter" idx="11"/>
          </p:nvPr>
        </p:nvSpPr>
        <p:spPr/>
        <p:txBody>
          <a:bodyPr/>
          <a:lstStyle/>
          <a:p>
            <a:pPr>
              <a:defRPr/>
            </a:pPr>
            <a:fld id="{62652FC9-B4A2-484B-A2FC-89D150CA4223}" type="slidenum">
              <a:rPr lang="en-US" smtClean="0"/>
              <a:pPr>
                <a:defRPr/>
              </a:pPr>
              <a:t>41</a:t>
            </a:fld>
            <a:endParaRPr lang="en-US"/>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21" y="1935344"/>
            <a:ext cx="4716379" cy="3888944"/>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2158" y="2009211"/>
            <a:ext cx="4511842" cy="3815077"/>
          </a:xfrm>
          <a:prstGeom prst="rect">
            <a:avLst/>
          </a:prstGeom>
        </p:spPr>
      </p:pic>
    </p:spTree>
    <p:extLst>
      <p:ext uri="{BB962C8B-B14F-4D97-AF65-F5344CB8AC3E}">
        <p14:creationId xmlns:p14="http://schemas.microsoft.com/office/powerpoint/2010/main" val="42759188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Performance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2530" y="1400175"/>
            <a:ext cx="6856076" cy="4848225"/>
          </a:xfrm>
        </p:spPr>
      </p:pic>
      <p:sp>
        <p:nvSpPr>
          <p:cNvPr id="4" name="Slide Number Placeholder 3"/>
          <p:cNvSpPr>
            <a:spLocks noGrp="1"/>
          </p:cNvSpPr>
          <p:nvPr>
            <p:ph type="sldNum" sz="quarter" idx="11"/>
          </p:nvPr>
        </p:nvSpPr>
        <p:spPr/>
        <p:txBody>
          <a:bodyPr/>
          <a:lstStyle/>
          <a:p>
            <a:pPr>
              <a:defRPr/>
            </a:pPr>
            <a:fld id="{62652FC9-B4A2-484B-A2FC-89D150CA4223}" type="slidenum">
              <a:rPr lang="en-US" smtClean="0"/>
              <a:pPr>
                <a:defRPr/>
              </a:pPr>
              <a:t>42</a:t>
            </a:fld>
            <a:endParaRPr lang="en-US"/>
          </a:p>
        </p:txBody>
      </p:sp>
    </p:spTree>
    <p:extLst>
      <p:ext uri="{BB962C8B-B14F-4D97-AF65-F5344CB8AC3E}">
        <p14:creationId xmlns:p14="http://schemas.microsoft.com/office/powerpoint/2010/main" val="420468156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Performance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2529" y="1400175"/>
            <a:ext cx="6986519" cy="4940467"/>
          </a:xfrm>
        </p:spPr>
      </p:pic>
      <p:sp>
        <p:nvSpPr>
          <p:cNvPr id="4" name="Slide Number Placeholder 3"/>
          <p:cNvSpPr>
            <a:spLocks noGrp="1"/>
          </p:cNvSpPr>
          <p:nvPr>
            <p:ph type="sldNum" sz="quarter" idx="11"/>
          </p:nvPr>
        </p:nvSpPr>
        <p:spPr/>
        <p:txBody>
          <a:bodyPr/>
          <a:lstStyle/>
          <a:p>
            <a:pPr>
              <a:defRPr/>
            </a:pPr>
            <a:fld id="{62652FC9-B4A2-484B-A2FC-89D150CA4223}" type="slidenum">
              <a:rPr lang="en-US" smtClean="0"/>
              <a:pPr>
                <a:defRPr/>
              </a:pPr>
              <a:t>43</a:t>
            </a:fld>
            <a:endParaRPr lang="en-US"/>
          </a:p>
        </p:txBody>
      </p:sp>
    </p:spTree>
    <p:extLst>
      <p:ext uri="{BB962C8B-B14F-4D97-AF65-F5344CB8AC3E}">
        <p14:creationId xmlns:p14="http://schemas.microsoft.com/office/powerpoint/2010/main" val="51434181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Performance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2530" y="1400175"/>
            <a:ext cx="6856076" cy="4848225"/>
          </a:xfrm>
        </p:spPr>
      </p:pic>
      <p:sp>
        <p:nvSpPr>
          <p:cNvPr id="4" name="Slide Number Placeholder 3"/>
          <p:cNvSpPr>
            <a:spLocks noGrp="1"/>
          </p:cNvSpPr>
          <p:nvPr>
            <p:ph type="sldNum" sz="quarter" idx="11"/>
          </p:nvPr>
        </p:nvSpPr>
        <p:spPr/>
        <p:txBody>
          <a:bodyPr/>
          <a:lstStyle/>
          <a:p>
            <a:pPr>
              <a:defRPr/>
            </a:pPr>
            <a:fld id="{62652FC9-B4A2-484B-A2FC-89D150CA4223}" type="slidenum">
              <a:rPr lang="en-US" smtClean="0"/>
              <a:pPr>
                <a:defRPr/>
              </a:pPr>
              <a:t>44</a:t>
            </a:fld>
            <a:endParaRPr lang="en-US"/>
          </a:p>
        </p:txBody>
      </p:sp>
    </p:spTree>
    <p:extLst>
      <p:ext uri="{BB962C8B-B14F-4D97-AF65-F5344CB8AC3E}">
        <p14:creationId xmlns:p14="http://schemas.microsoft.com/office/powerpoint/2010/main" val="332008386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Performance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2530" y="1400175"/>
            <a:ext cx="6856076" cy="4848225"/>
          </a:xfrm>
        </p:spPr>
      </p:pic>
      <p:sp>
        <p:nvSpPr>
          <p:cNvPr id="4" name="Slide Number Placeholder 3"/>
          <p:cNvSpPr>
            <a:spLocks noGrp="1"/>
          </p:cNvSpPr>
          <p:nvPr>
            <p:ph type="sldNum" sz="quarter" idx="11"/>
          </p:nvPr>
        </p:nvSpPr>
        <p:spPr/>
        <p:txBody>
          <a:bodyPr/>
          <a:lstStyle/>
          <a:p>
            <a:pPr>
              <a:defRPr/>
            </a:pPr>
            <a:fld id="{62652FC9-B4A2-484B-A2FC-89D150CA4223}" type="slidenum">
              <a:rPr lang="en-US" smtClean="0"/>
              <a:pPr>
                <a:defRPr/>
              </a:pPr>
              <a:t>45</a:t>
            </a:fld>
            <a:endParaRPr lang="en-US"/>
          </a:p>
        </p:txBody>
      </p:sp>
    </p:spTree>
    <p:extLst>
      <p:ext uri="{BB962C8B-B14F-4D97-AF65-F5344CB8AC3E}">
        <p14:creationId xmlns:p14="http://schemas.microsoft.com/office/powerpoint/2010/main" val="3112373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Road Generation</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p:txBody>
              <a:bodyPr/>
              <a:lstStyle/>
              <a:p>
                <a:r>
                  <a:rPr lang="en-US" sz="2800" dirty="0">
                    <a:latin typeface="Cambria Math" panose="02040503050406030204" pitchFamily="18" charset="0"/>
                  </a:rPr>
                  <a:t>From AASHTO Design Guide</a:t>
                </a:r>
                <a:endParaRPr lang="en-US" sz="2800" b="0" dirty="0">
                  <a:latin typeface="Cambria Math" panose="02040503050406030204" pitchFamily="18" charset="0"/>
                </a:endParaRPr>
              </a:p>
              <a:p>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𝑅</m:t>
                        </m:r>
                      </m:e>
                      <m:sub>
                        <m:r>
                          <a:rPr lang="en-US" sz="2800" b="0" i="1" smtClean="0">
                            <a:latin typeface="Cambria Math" panose="02040503050406030204" pitchFamily="18" charset="0"/>
                          </a:rPr>
                          <m:t>𝑚𝑖𝑛</m:t>
                        </m:r>
                      </m:sub>
                    </m:sSub>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𝑉</m:t>
                            </m:r>
                          </m:e>
                          <m:sup>
                            <m:r>
                              <a:rPr lang="en-US" sz="2800" b="0" i="1" smtClean="0">
                                <a:latin typeface="Cambria Math" panose="02040503050406030204" pitchFamily="18" charset="0"/>
                              </a:rPr>
                              <m:t>2</m:t>
                            </m:r>
                          </m:sup>
                        </m:sSup>
                      </m:num>
                      <m:den>
                        <m:r>
                          <a:rPr lang="en-US" sz="2800" b="0" i="1" smtClean="0">
                            <a:latin typeface="Cambria Math" panose="02040503050406030204" pitchFamily="18" charset="0"/>
                          </a:rPr>
                          <m:t>15</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0.01</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𝑒</m:t>
                                </m:r>
                              </m:e>
                              <m:sub>
                                <m:r>
                                  <a:rPr lang="en-US" sz="2800" b="0" i="1" smtClean="0">
                                    <a:latin typeface="Cambria Math" panose="02040503050406030204" pitchFamily="18" charset="0"/>
                                  </a:rPr>
                                  <m:t>𝑚𝑎𝑥</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𝑚𝑎𝑥</m:t>
                                </m:r>
                              </m:sub>
                            </m:sSub>
                          </m:e>
                        </m:d>
                      </m:den>
                    </m:f>
                  </m:oMath>
                </a14:m>
                <a:endParaRPr lang="en-US" sz="2800" dirty="0"/>
              </a:p>
              <a:p>
                <a:pPr lvl="1"/>
                <a:r>
                  <a:rPr lang="en-US" sz="2000" dirty="0"/>
                  <a:t>R – Radius (ft)</a:t>
                </a:r>
              </a:p>
              <a:p>
                <a:pPr lvl="1"/>
                <a:r>
                  <a:rPr lang="en-US" sz="2000" dirty="0"/>
                  <a:t>V - Velocity (ft/s)</a:t>
                </a:r>
              </a:p>
              <a:p>
                <a:pPr lvl="1"/>
                <a:r>
                  <a:rPr lang="en-US" sz="2000" i="1" dirty="0"/>
                  <a:t>e - </a:t>
                </a:r>
                <a:r>
                  <a:rPr lang="en-US" sz="2000" i="1" dirty="0" err="1"/>
                  <a:t>superelevation</a:t>
                </a:r>
                <a:r>
                  <a:rPr lang="en-US" sz="2000" i="1" dirty="0"/>
                  <a:t> (%)</a:t>
                </a:r>
              </a:p>
              <a:p>
                <a:pPr lvl="1"/>
                <a:r>
                  <a:rPr lang="en-US" sz="2000" i="1" dirty="0"/>
                  <a:t>f – side friction factor</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blipFill>
                <a:blip r:embed="rId3"/>
                <a:stretch>
                  <a:fillRect l="-1508" t="-15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4"/>
              <p:cNvSpPr>
                <a:spLocks noGrp="1"/>
              </p:cNvSpPr>
              <p:nvPr>
                <p:ph sz="half" idx="2"/>
              </p:nvPr>
            </p:nvSpPr>
            <p:spPr/>
            <p:txBody>
              <a:bodyPr/>
              <a:lstStyle/>
              <a:p>
                <a14:m>
                  <m:oMath xmlns:m="http://schemas.openxmlformats.org/officeDocument/2006/math">
                    <m:r>
                      <a:rPr lang="en-US" i="1">
                        <a:latin typeface="Cambria Math" panose="02040503050406030204" pitchFamily="18" charset="0"/>
                      </a:rPr>
                      <m:t>𝐿</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3.15</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3</m:t>
                            </m:r>
                          </m:sup>
                        </m:sSup>
                      </m:num>
                      <m:den>
                        <m:r>
                          <a:rPr lang="en-US" i="1">
                            <a:latin typeface="Cambria Math" panose="02040503050406030204" pitchFamily="18" charset="0"/>
                          </a:rPr>
                          <m:t>𝑅𝐶</m:t>
                        </m:r>
                      </m:den>
                    </m:f>
                  </m:oMath>
                </a14:m>
                <a:endParaRPr lang="en-US" i="1" dirty="0"/>
              </a:p>
              <a:p>
                <a:pPr lvl="1"/>
                <a:r>
                  <a:rPr lang="en-US" sz="2000" i="1" dirty="0"/>
                  <a:t>L- Length of transition (ft)</a:t>
                </a:r>
              </a:p>
              <a:p>
                <a:pPr lvl="1"/>
                <a:r>
                  <a:rPr lang="en-US" sz="2000" i="1" dirty="0"/>
                  <a:t>V – Velocity (ft/s)</a:t>
                </a:r>
              </a:p>
              <a:p>
                <a:pPr lvl="1"/>
                <a:r>
                  <a:rPr lang="en-US" sz="2000" i="1" dirty="0"/>
                  <a:t>R – curve radius (ft)</a:t>
                </a:r>
              </a:p>
              <a:p>
                <a:pPr lvl="1"/>
                <a:r>
                  <a:rPr lang="en-US" sz="2000" i="1" dirty="0"/>
                  <a:t>C – change lateral acceleration </a:t>
                </a:r>
                <a14:m>
                  <m:oMath xmlns:m="http://schemas.openxmlformats.org/officeDocument/2006/math">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𝑓𝑡</m:t>
                            </m:r>
                          </m:num>
                          <m:den>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3</m:t>
                                </m:r>
                              </m:sup>
                            </m:sSup>
                          </m:den>
                        </m:f>
                      </m:e>
                    </m:d>
                  </m:oMath>
                </a14:m>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sz="half" idx="2"/>
              </p:nvPr>
            </p:nvSpPr>
            <p:spPr>
              <a:blipFill>
                <a:blip r:embed="rId4"/>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1"/>
          </p:nvPr>
        </p:nvSpPr>
        <p:spPr/>
        <p:txBody>
          <a:bodyPr/>
          <a:lstStyle/>
          <a:p>
            <a:pPr>
              <a:defRPr/>
            </a:pPr>
            <a:fld id="{62652FC9-B4A2-484B-A2FC-89D150CA4223}" type="slidenum">
              <a:rPr lang="en-US" smtClean="0"/>
              <a:pPr>
                <a:defRPr/>
              </a:pPr>
              <a:t>46</a:t>
            </a:fld>
            <a:endParaRPr lang="en-US"/>
          </a:p>
        </p:txBody>
      </p:sp>
    </p:spTree>
    <p:extLst>
      <p:ext uri="{BB962C8B-B14F-4D97-AF65-F5344CB8AC3E}">
        <p14:creationId xmlns:p14="http://schemas.microsoft.com/office/powerpoint/2010/main" val="181187460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Path Following Model</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0381" y="1981200"/>
            <a:ext cx="8063238" cy="3886200"/>
          </a:xfrm>
        </p:spPr>
      </p:pic>
      <p:sp>
        <p:nvSpPr>
          <p:cNvPr id="5" name="Slide Number Placeholder 4"/>
          <p:cNvSpPr>
            <a:spLocks noGrp="1"/>
          </p:cNvSpPr>
          <p:nvPr>
            <p:ph type="sldNum" sz="quarter" idx="11"/>
          </p:nvPr>
        </p:nvSpPr>
        <p:spPr/>
        <p:txBody>
          <a:bodyPr/>
          <a:lstStyle/>
          <a:p>
            <a:pPr>
              <a:defRPr/>
            </a:pPr>
            <a:fld id="{82B00CCF-1E86-4534-9860-77751E46F8C5}" type="slidenum">
              <a:rPr lang="en-US" smtClean="0"/>
              <a:pPr>
                <a:defRPr/>
              </a:pPr>
              <a:t>47</a:t>
            </a:fld>
            <a:endParaRPr lang="en-US"/>
          </a:p>
        </p:txBody>
      </p:sp>
    </p:spTree>
    <p:extLst>
      <p:ext uri="{BB962C8B-B14F-4D97-AF65-F5344CB8AC3E}">
        <p14:creationId xmlns:p14="http://schemas.microsoft.com/office/powerpoint/2010/main" val="354346712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Performance</a:t>
            </a:r>
            <a:endParaRPr lang="en-US" dirty="0"/>
          </a:p>
        </p:txBody>
      </p:sp>
      <p:sp>
        <p:nvSpPr>
          <p:cNvPr id="4" name="Slide Number Placeholder 3"/>
          <p:cNvSpPr>
            <a:spLocks noGrp="1"/>
          </p:cNvSpPr>
          <p:nvPr>
            <p:ph type="sldNum" sz="quarter" idx="11"/>
          </p:nvPr>
        </p:nvSpPr>
        <p:spPr/>
        <p:txBody>
          <a:bodyPr/>
          <a:lstStyle/>
          <a:p>
            <a:pPr>
              <a:defRPr/>
            </a:pPr>
            <a:fld id="{62652FC9-B4A2-484B-A2FC-89D150CA4223}" type="slidenum">
              <a:rPr lang="en-US" smtClean="0"/>
              <a:pPr>
                <a:defRPr/>
              </a:pPr>
              <a:t>48</a:t>
            </a:fld>
            <a:endParaRPr lang="en-US"/>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9215" y="1738938"/>
            <a:ext cx="4620206" cy="3794760"/>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38938"/>
            <a:ext cx="4519215" cy="3794760"/>
          </a:xfrm>
          <a:prstGeom prst="rect">
            <a:avLst/>
          </a:prstGeom>
        </p:spPr>
      </p:pic>
    </p:spTree>
    <p:extLst>
      <p:ext uri="{BB962C8B-B14F-4D97-AF65-F5344CB8AC3E}">
        <p14:creationId xmlns:p14="http://schemas.microsoft.com/office/powerpoint/2010/main" val="237538786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Performance</a:t>
            </a:r>
          </a:p>
        </p:txBody>
      </p:sp>
      <p:sp>
        <p:nvSpPr>
          <p:cNvPr id="4" name="Slide Number Placeholder 3"/>
          <p:cNvSpPr>
            <a:spLocks noGrp="1"/>
          </p:cNvSpPr>
          <p:nvPr>
            <p:ph type="sldNum" sz="quarter" idx="11"/>
          </p:nvPr>
        </p:nvSpPr>
        <p:spPr/>
        <p:txBody>
          <a:bodyPr/>
          <a:lstStyle/>
          <a:p>
            <a:pPr>
              <a:defRPr/>
            </a:pPr>
            <a:fld id="{62652FC9-B4A2-484B-A2FC-89D150CA4223}" type="slidenum">
              <a:rPr lang="en-US" smtClean="0"/>
              <a:pPr>
                <a:defRPr/>
              </a:pPr>
              <a:t>49</a:t>
            </a:fld>
            <a:endParaRPr lang="en-US"/>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2530" y="1400175"/>
            <a:ext cx="6856076" cy="4848225"/>
          </a:xfrm>
        </p:spPr>
      </p:pic>
    </p:spTree>
    <p:extLst>
      <p:ext uri="{BB962C8B-B14F-4D97-AF65-F5344CB8AC3E}">
        <p14:creationId xmlns:p14="http://schemas.microsoft.com/office/powerpoint/2010/main" val="24727218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Goals</a:t>
            </a:r>
          </a:p>
        </p:txBody>
      </p:sp>
      <p:sp>
        <p:nvSpPr>
          <p:cNvPr id="3" name="Content Placeholder 2"/>
          <p:cNvSpPr>
            <a:spLocks noGrp="1"/>
          </p:cNvSpPr>
          <p:nvPr>
            <p:ph idx="1"/>
          </p:nvPr>
        </p:nvSpPr>
        <p:spPr/>
        <p:txBody>
          <a:bodyPr/>
          <a:lstStyle/>
          <a:p>
            <a:r>
              <a:rPr lang="en-US" dirty="0"/>
              <a:t>Develop a vehicle-to-roadside infrastructure (V2I) system to prevent roadside departures</a:t>
            </a:r>
          </a:p>
          <a:p>
            <a:r>
              <a:rPr lang="en-US" dirty="0"/>
              <a:t>Five phases</a:t>
            </a:r>
          </a:p>
        </p:txBody>
      </p:sp>
      <p:sp>
        <p:nvSpPr>
          <p:cNvPr id="4" name="Slide Number Placeholder 3"/>
          <p:cNvSpPr>
            <a:spLocks noGrp="1"/>
          </p:cNvSpPr>
          <p:nvPr>
            <p:ph type="sldNum" sz="quarter" idx="11"/>
          </p:nvPr>
        </p:nvSpPr>
        <p:spPr/>
        <p:txBody>
          <a:bodyPr/>
          <a:lstStyle/>
          <a:p>
            <a:pPr>
              <a:defRPr/>
            </a:pPr>
            <a:fld id="{62652FC9-B4A2-484B-A2FC-89D150CA4223}" type="slidenum">
              <a:rPr lang="en-US" smtClean="0"/>
              <a:pPr>
                <a:defRPr/>
              </a:pPr>
              <a:t>5</a:t>
            </a:fld>
            <a:endParaRPr lang="en-US"/>
          </a:p>
        </p:txBody>
      </p:sp>
      <p:graphicFrame>
        <p:nvGraphicFramePr>
          <p:cNvPr id="5" name="Diagram 4"/>
          <p:cNvGraphicFramePr/>
          <p:nvPr>
            <p:extLst>
              <p:ext uri="{D42A27DB-BD31-4B8C-83A1-F6EECF244321}">
                <p14:modId xmlns:p14="http://schemas.microsoft.com/office/powerpoint/2010/main" val="3724218883"/>
              </p:ext>
            </p:extLst>
          </p:nvPr>
        </p:nvGraphicFramePr>
        <p:xfrm>
          <a:off x="0" y="3983276"/>
          <a:ext cx="9144000" cy="28747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450153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Performance</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02530" y="1400175"/>
            <a:ext cx="6856076" cy="4848225"/>
          </a:xfrm>
        </p:spPr>
      </p:pic>
      <p:sp>
        <p:nvSpPr>
          <p:cNvPr id="4" name="Slide Number Placeholder 3"/>
          <p:cNvSpPr>
            <a:spLocks noGrp="1"/>
          </p:cNvSpPr>
          <p:nvPr>
            <p:ph type="sldNum" sz="quarter" idx="11"/>
          </p:nvPr>
        </p:nvSpPr>
        <p:spPr/>
        <p:txBody>
          <a:bodyPr/>
          <a:lstStyle/>
          <a:p>
            <a:pPr>
              <a:defRPr/>
            </a:pPr>
            <a:fld id="{62652FC9-B4A2-484B-A2FC-89D150CA4223}" type="slidenum">
              <a:rPr lang="en-US" smtClean="0"/>
              <a:pPr>
                <a:defRPr/>
              </a:pPr>
              <a:t>50</a:t>
            </a:fld>
            <a:endParaRPr lang="en-US"/>
          </a:p>
        </p:txBody>
      </p:sp>
    </p:spTree>
    <p:extLst>
      <p:ext uri="{BB962C8B-B14F-4D97-AF65-F5344CB8AC3E}">
        <p14:creationId xmlns:p14="http://schemas.microsoft.com/office/powerpoint/2010/main" val="342253804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Performance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2530" y="1400175"/>
            <a:ext cx="6856076" cy="4848225"/>
          </a:xfrm>
        </p:spPr>
      </p:pic>
      <p:sp>
        <p:nvSpPr>
          <p:cNvPr id="4" name="Slide Number Placeholder 3"/>
          <p:cNvSpPr>
            <a:spLocks noGrp="1"/>
          </p:cNvSpPr>
          <p:nvPr>
            <p:ph type="sldNum" sz="quarter" idx="11"/>
          </p:nvPr>
        </p:nvSpPr>
        <p:spPr/>
        <p:txBody>
          <a:bodyPr/>
          <a:lstStyle/>
          <a:p>
            <a:pPr>
              <a:defRPr/>
            </a:pPr>
            <a:fld id="{62652FC9-B4A2-484B-A2FC-89D150CA4223}" type="slidenum">
              <a:rPr lang="en-US" smtClean="0"/>
              <a:pPr>
                <a:defRPr/>
              </a:pPr>
              <a:t>51</a:t>
            </a:fld>
            <a:endParaRPr lang="en-US"/>
          </a:p>
        </p:txBody>
      </p:sp>
    </p:spTree>
    <p:extLst>
      <p:ext uri="{BB962C8B-B14F-4D97-AF65-F5344CB8AC3E}">
        <p14:creationId xmlns:p14="http://schemas.microsoft.com/office/powerpoint/2010/main" val="355597215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Performance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0653" y="1405919"/>
            <a:ext cx="6847953" cy="4842481"/>
          </a:xfrm>
        </p:spPr>
      </p:pic>
      <p:sp>
        <p:nvSpPr>
          <p:cNvPr id="4" name="Slide Number Placeholder 3"/>
          <p:cNvSpPr>
            <a:spLocks noGrp="1"/>
          </p:cNvSpPr>
          <p:nvPr>
            <p:ph type="sldNum" sz="quarter" idx="11"/>
          </p:nvPr>
        </p:nvSpPr>
        <p:spPr/>
        <p:txBody>
          <a:bodyPr/>
          <a:lstStyle/>
          <a:p>
            <a:pPr>
              <a:defRPr/>
            </a:pPr>
            <a:fld id="{62652FC9-B4A2-484B-A2FC-89D150CA4223}" type="slidenum">
              <a:rPr lang="en-US" smtClean="0"/>
              <a:pPr>
                <a:defRPr/>
              </a:pPr>
              <a:t>52</a:t>
            </a:fld>
            <a:endParaRPr lang="en-US"/>
          </a:p>
        </p:txBody>
      </p:sp>
    </p:spTree>
    <p:extLst>
      <p:ext uri="{BB962C8B-B14F-4D97-AF65-F5344CB8AC3E}">
        <p14:creationId xmlns:p14="http://schemas.microsoft.com/office/powerpoint/2010/main" val="140696819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a:t>
            </a:r>
          </a:p>
        </p:txBody>
      </p:sp>
      <p:sp>
        <p:nvSpPr>
          <p:cNvPr id="3" name="Content Placeholder 2"/>
          <p:cNvSpPr>
            <a:spLocks noGrp="1"/>
          </p:cNvSpPr>
          <p:nvPr>
            <p:ph idx="1"/>
          </p:nvPr>
        </p:nvSpPr>
        <p:spPr/>
        <p:txBody>
          <a:bodyPr/>
          <a:lstStyle/>
          <a:p>
            <a:r>
              <a:rPr lang="en-US" sz="2800" dirty="0"/>
              <a:t>Path Generation</a:t>
            </a:r>
          </a:p>
          <a:p>
            <a:pPr lvl="1"/>
            <a:r>
              <a:rPr lang="en-US" sz="2400" dirty="0"/>
              <a:t>Path generation optimization</a:t>
            </a:r>
          </a:p>
          <a:p>
            <a:pPr lvl="1"/>
            <a:r>
              <a:rPr lang="en-US" sz="2400" dirty="0"/>
              <a:t>Develop relationships for road curvature</a:t>
            </a:r>
          </a:p>
          <a:p>
            <a:pPr lvl="1"/>
            <a:r>
              <a:rPr lang="en-US" sz="2400" dirty="0"/>
              <a:t>Obtain heading angles</a:t>
            </a:r>
          </a:p>
          <a:p>
            <a:r>
              <a:rPr lang="en-US" sz="2800" dirty="0"/>
              <a:t>Path Following</a:t>
            </a:r>
          </a:p>
          <a:p>
            <a:pPr lvl="1"/>
            <a:r>
              <a:rPr lang="en-US" sz="2400" dirty="0"/>
              <a:t>Minimization of data points</a:t>
            </a:r>
          </a:p>
          <a:p>
            <a:pPr lvl="1"/>
            <a:r>
              <a:rPr lang="en-US" sz="2400" dirty="0"/>
              <a:t>PID optimization</a:t>
            </a:r>
          </a:p>
          <a:p>
            <a:pPr lvl="1"/>
            <a:r>
              <a:rPr lang="en-US" sz="2400" dirty="0"/>
              <a:t>Correction for error accumulation</a:t>
            </a:r>
          </a:p>
          <a:p>
            <a:pPr lvl="1"/>
            <a:r>
              <a:rPr lang="en-US" sz="2400" dirty="0"/>
              <a:t>Add in advanced vehicle model</a:t>
            </a:r>
          </a:p>
          <a:p>
            <a:r>
              <a:rPr lang="en-US" sz="2800" dirty="0"/>
              <a:t>Triangulation method</a:t>
            </a:r>
          </a:p>
        </p:txBody>
      </p:sp>
      <p:sp>
        <p:nvSpPr>
          <p:cNvPr id="4" name="Slide Number Placeholder 3"/>
          <p:cNvSpPr>
            <a:spLocks noGrp="1"/>
          </p:cNvSpPr>
          <p:nvPr>
            <p:ph type="sldNum" sz="quarter" idx="11"/>
          </p:nvPr>
        </p:nvSpPr>
        <p:spPr/>
        <p:txBody>
          <a:bodyPr/>
          <a:lstStyle/>
          <a:p>
            <a:pPr>
              <a:defRPr/>
            </a:pPr>
            <a:fld id="{62652FC9-B4A2-484B-A2FC-89D150CA4223}" type="slidenum">
              <a:rPr lang="en-US" smtClean="0"/>
              <a:pPr>
                <a:defRPr/>
              </a:pPr>
              <a:t>53</a:t>
            </a:fld>
            <a:endParaRPr lang="en-US" dirty="0"/>
          </a:p>
        </p:txBody>
      </p:sp>
    </p:spTree>
    <p:extLst>
      <p:ext uri="{BB962C8B-B14F-4D97-AF65-F5344CB8AC3E}">
        <p14:creationId xmlns:p14="http://schemas.microsoft.com/office/powerpoint/2010/main" val="5354617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Literature Review Topics</a:t>
            </a:r>
          </a:p>
        </p:txBody>
      </p:sp>
      <p:sp>
        <p:nvSpPr>
          <p:cNvPr id="3" name="Content Placeholder 2"/>
          <p:cNvSpPr>
            <a:spLocks noGrp="1"/>
          </p:cNvSpPr>
          <p:nvPr>
            <p:ph idx="1"/>
          </p:nvPr>
        </p:nvSpPr>
        <p:spPr/>
        <p:txBody>
          <a:bodyPr/>
          <a:lstStyle/>
          <a:p>
            <a:r>
              <a:rPr lang="en-US"/>
              <a:t>Current Vehicle Market</a:t>
            </a:r>
          </a:p>
          <a:p>
            <a:r>
              <a:rPr lang="en-US" dirty="0"/>
              <a:t>Data Filters</a:t>
            </a:r>
          </a:p>
          <a:p>
            <a:r>
              <a:rPr lang="en-US" dirty="0"/>
              <a:t>Vehicle Control</a:t>
            </a:r>
          </a:p>
          <a:p>
            <a:r>
              <a:rPr lang="en-US" dirty="0"/>
              <a:t>Traffic Management</a:t>
            </a:r>
          </a:p>
          <a:p>
            <a:r>
              <a:rPr lang="en-US" dirty="0"/>
              <a:t>Cybersecurity</a:t>
            </a:r>
          </a:p>
        </p:txBody>
      </p:sp>
      <p:sp>
        <p:nvSpPr>
          <p:cNvPr id="4" name="Slide Number Placeholder 3"/>
          <p:cNvSpPr>
            <a:spLocks noGrp="1"/>
          </p:cNvSpPr>
          <p:nvPr>
            <p:ph type="sldNum" sz="quarter" idx="11"/>
          </p:nvPr>
        </p:nvSpPr>
        <p:spPr/>
        <p:txBody>
          <a:bodyPr/>
          <a:lstStyle/>
          <a:p>
            <a:pPr>
              <a:defRPr/>
            </a:pPr>
            <a:fld id="{62652FC9-B4A2-484B-A2FC-89D150CA4223}" type="slidenum">
              <a:rPr lang="en-US" smtClean="0"/>
              <a:pPr>
                <a:defRPr/>
              </a:pPr>
              <a:t>6</a:t>
            </a:fld>
            <a:endParaRPr lang="en-US"/>
          </a:p>
        </p:txBody>
      </p:sp>
    </p:spTree>
    <p:extLst>
      <p:ext uri="{BB962C8B-B14F-4D97-AF65-F5344CB8AC3E}">
        <p14:creationId xmlns:p14="http://schemas.microsoft.com/office/powerpoint/2010/main" val="22631508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E822E-0B47-4813-9A56-38CD0F178FFD}"/>
              </a:ext>
            </a:extLst>
          </p:cNvPr>
          <p:cNvSpPr>
            <a:spLocks noGrp="1"/>
          </p:cNvSpPr>
          <p:nvPr>
            <p:ph type="title"/>
          </p:nvPr>
        </p:nvSpPr>
        <p:spPr/>
        <p:txBody>
          <a:bodyPr/>
          <a:lstStyle/>
          <a:p>
            <a:r>
              <a:rPr lang="en-US" dirty="0"/>
              <a:t>Abs testing &amp; critical stability analysis</a:t>
            </a:r>
          </a:p>
        </p:txBody>
      </p:sp>
      <p:sp>
        <p:nvSpPr>
          <p:cNvPr id="3" name="Text Placeholder 2">
            <a:extLst>
              <a:ext uri="{FF2B5EF4-FFF2-40B4-BE49-F238E27FC236}">
                <a16:creationId xmlns:a16="http://schemas.microsoft.com/office/drawing/2014/main" id="{6B552FBA-BA5D-4A42-ADD5-6B8DA93FD7E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BB69603-3E34-4566-83C7-83E4E82DE3E2}"/>
              </a:ext>
            </a:extLst>
          </p:cNvPr>
          <p:cNvSpPr>
            <a:spLocks noGrp="1"/>
          </p:cNvSpPr>
          <p:nvPr>
            <p:ph type="sldNum" sz="quarter" idx="11"/>
          </p:nvPr>
        </p:nvSpPr>
        <p:spPr/>
        <p:txBody>
          <a:bodyPr/>
          <a:lstStyle/>
          <a:p>
            <a:pPr>
              <a:defRPr/>
            </a:pPr>
            <a:fld id="{81DB8405-CAD0-4332-8814-2D67A77C77FA}" type="slidenum">
              <a:rPr lang="en-US" smtClean="0"/>
              <a:pPr>
                <a:defRPr/>
              </a:pPr>
              <a:t>7</a:t>
            </a:fld>
            <a:endParaRPr lang="en-US"/>
          </a:p>
        </p:txBody>
      </p:sp>
    </p:spTree>
    <p:extLst>
      <p:ext uri="{BB962C8B-B14F-4D97-AF65-F5344CB8AC3E}">
        <p14:creationId xmlns:p14="http://schemas.microsoft.com/office/powerpoint/2010/main" val="1347674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 Background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sz="2400" i="1" smtClean="0">
                        <a:latin typeface="Cambria Math" panose="02040503050406030204" pitchFamily="18" charset="0"/>
                      </a:rPr>
                      <m:t>𝜆</m:t>
                    </m:r>
                    <m:r>
                      <a:rPr lang="en-US" sz="2400" i="1" smtClean="0">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𝐹</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𝑅</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𝐹</m:t>
                            </m:r>
                          </m:sub>
                        </m:sSub>
                      </m:den>
                    </m:f>
                    <m:r>
                      <a:rPr lang="en-US" sz="2400" i="1">
                        <a:latin typeface="Cambria Math" panose="02040503050406030204" pitchFamily="18" charset="0"/>
                      </a:rPr>
                      <m:t> ×100% </m:t>
                    </m:r>
                  </m:oMath>
                </a14:m>
                <a:endParaRPr lang="en-US" sz="2400" i="1" dirty="0"/>
              </a:p>
              <a:p>
                <a14:m>
                  <m:oMath xmlns:m="http://schemas.openxmlformats.org/officeDocument/2006/math">
                    <m:r>
                      <a:rPr lang="en-US" sz="2400" i="1">
                        <a:latin typeface="Cambria Math" panose="02040503050406030204" pitchFamily="18" charset="0"/>
                      </a:rPr>
                      <m:t>𝜆</m:t>
                    </m:r>
                    <m:r>
                      <a:rPr lang="en-US" sz="2400" i="1">
                        <a:latin typeface="Cambria Math" panose="02040503050406030204" pitchFamily="18" charset="0"/>
                      </a:rPr>
                      <m:t>=</m:t>
                    </m:r>
                    <m:r>
                      <a:rPr lang="en-US" sz="2400" i="1">
                        <a:latin typeface="Cambria Math" panose="02040503050406030204" pitchFamily="18" charset="0"/>
                      </a:rPr>
                      <m:t>𝑊h𝑒𝑒𝑙</m:t>
                    </m:r>
                    <m:r>
                      <a:rPr lang="en-US" sz="2400" i="1">
                        <a:latin typeface="Cambria Math" panose="02040503050406030204" pitchFamily="18" charset="0"/>
                      </a:rPr>
                      <m:t> </m:t>
                    </m:r>
                    <m:r>
                      <a:rPr lang="en-US" sz="2400" i="1">
                        <a:latin typeface="Cambria Math" panose="02040503050406030204" pitchFamily="18" charset="0"/>
                      </a:rPr>
                      <m:t>𝑠𝑙𝑖𝑝</m:t>
                    </m:r>
                    <m:r>
                      <a:rPr lang="en-US" sz="2400" i="1">
                        <a:latin typeface="Cambria Math" panose="02040503050406030204" pitchFamily="18" charset="0"/>
                      </a:rPr>
                      <m:t> </m:t>
                    </m:r>
                    <m:r>
                      <a:rPr lang="en-US" sz="2400" i="1">
                        <a:latin typeface="Cambria Math" panose="02040503050406030204" pitchFamily="18" charset="0"/>
                      </a:rPr>
                      <m:t>𝑝𝑒𝑟𝑐𝑒𝑛𝑡𝑎𝑔𝑒</m:t>
                    </m:r>
                  </m:oMath>
                </a14:m>
                <a:endParaRPr lang="en-US" sz="2400" dirty="0"/>
              </a:p>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𝐹</m:t>
                        </m:r>
                      </m:sub>
                    </m:sSub>
                    <m:r>
                      <a:rPr lang="en-US" sz="2400" i="1">
                        <a:latin typeface="Cambria Math" panose="02040503050406030204" pitchFamily="18" charset="0"/>
                      </a:rPr>
                      <m:t>=</m:t>
                    </m:r>
                    <m:r>
                      <a:rPr lang="en-US" sz="2400" i="1">
                        <a:latin typeface="Cambria Math" panose="02040503050406030204" pitchFamily="18" charset="0"/>
                      </a:rPr>
                      <m:t>𝑉𝑒h𝑐𝑖𝑙𝑒</m:t>
                    </m:r>
                    <m:r>
                      <a:rPr lang="en-US" sz="2400" i="1">
                        <a:latin typeface="Cambria Math" panose="02040503050406030204" pitchFamily="18" charset="0"/>
                      </a:rPr>
                      <m:t> </m:t>
                    </m:r>
                    <m:r>
                      <a:rPr lang="en-US" sz="2400" i="1">
                        <a:latin typeface="Cambria Math" panose="02040503050406030204" pitchFamily="18" charset="0"/>
                      </a:rPr>
                      <m:t>𝑠𝑝𝑒𝑒𝑑</m:t>
                    </m:r>
                  </m:oMath>
                </a14:m>
                <a:endParaRPr lang="en-US" sz="2400" dirty="0"/>
              </a:p>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𝑅</m:t>
                        </m:r>
                      </m:sub>
                    </m:sSub>
                    <m:r>
                      <a:rPr lang="en-US" sz="2400" i="1">
                        <a:latin typeface="Cambria Math" panose="02040503050406030204" pitchFamily="18" charset="0"/>
                      </a:rPr>
                      <m:t>=</m:t>
                    </m:r>
                    <m:r>
                      <a:rPr lang="en-US" sz="2400" i="1">
                        <a:latin typeface="Cambria Math" panose="02040503050406030204" pitchFamily="18" charset="0"/>
                      </a:rPr>
                      <m:t>𝑊h𝑒𝑒𝑙</m:t>
                    </m:r>
                    <m:r>
                      <a:rPr lang="en-US" sz="2400" i="1">
                        <a:latin typeface="Cambria Math" panose="02040503050406030204" pitchFamily="18" charset="0"/>
                      </a:rPr>
                      <m:t> </m:t>
                    </m:r>
                    <m:r>
                      <a:rPr lang="en-US" sz="2400" i="1">
                        <a:latin typeface="Cambria Math" panose="02040503050406030204" pitchFamily="18" charset="0"/>
                      </a:rPr>
                      <m:t>𝑐𝑖𝑟𝑐𝑢𝑚𝑓𝑒𝑟𝑒𝑛𝑐𝑒</m:t>
                    </m:r>
                    <m:r>
                      <a:rPr lang="en-US" sz="2400" i="1">
                        <a:latin typeface="Cambria Math" panose="02040503050406030204" pitchFamily="18" charset="0"/>
                      </a:rPr>
                      <m:t> </m:t>
                    </m:r>
                    <m:r>
                      <a:rPr lang="en-US" sz="2400" i="1">
                        <a:latin typeface="Cambria Math" panose="02040503050406030204" pitchFamily="18" charset="0"/>
                      </a:rPr>
                      <m:t>𝑠𝑝𝑒𝑒𝑑</m:t>
                    </m:r>
                  </m:oMath>
                </a14:m>
                <a:endParaRPr lang="en-US" sz="2400"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444"/>
                </a:stretch>
              </a:blipFill>
            </p:spPr>
            <p:txBody>
              <a:bodyPr/>
              <a:lstStyle/>
              <a:p>
                <a:r>
                  <a:rPr lang="en-US">
                    <a:noFill/>
                  </a:rPr>
                  <a:t> </a:t>
                </a:r>
              </a:p>
            </p:txBody>
          </p:sp>
        </mc:Fallback>
      </mc:AlternateContent>
      <p:sp>
        <p:nvSpPr>
          <p:cNvPr id="4" name="Slide Number Placeholder 3"/>
          <p:cNvSpPr>
            <a:spLocks noGrp="1"/>
          </p:cNvSpPr>
          <p:nvPr>
            <p:ph type="sldNum" sz="quarter" idx="11"/>
          </p:nvPr>
        </p:nvSpPr>
        <p:spPr/>
        <p:txBody>
          <a:bodyPr/>
          <a:lstStyle/>
          <a:p>
            <a:pPr>
              <a:defRPr/>
            </a:pPr>
            <a:fld id="{62652FC9-B4A2-484B-A2FC-89D150CA4223}" type="slidenum">
              <a:rPr lang="en-US" smtClean="0"/>
              <a:pPr>
                <a:defRPr/>
              </a:pPr>
              <a:t>8</a:t>
            </a:fld>
            <a:endParaRPr lang="en-US"/>
          </a:p>
        </p:txBody>
      </p:sp>
      <p:pic>
        <p:nvPicPr>
          <p:cNvPr id="5" name="Picture 4"/>
          <p:cNvPicPr>
            <a:picLocks noChangeAspect="1"/>
          </p:cNvPicPr>
          <p:nvPr/>
        </p:nvPicPr>
        <p:blipFill>
          <a:blip r:embed="rId4"/>
          <a:stretch>
            <a:fillRect/>
          </a:stretch>
        </p:blipFill>
        <p:spPr>
          <a:xfrm>
            <a:off x="2440887" y="3924300"/>
            <a:ext cx="4262225" cy="2784368"/>
          </a:xfrm>
          <a:prstGeom prst="rect">
            <a:avLst/>
          </a:prstGeom>
        </p:spPr>
      </p:pic>
    </p:spTree>
    <p:extLst>
      <p:ext uri="{BB962C8B-B14F-4D97-AF65-F5344CB8AC3E}">
        <p14:creationId xmlns:p14="http://schemas.microsoft.com/office/powerpoint/2010/main" val="2053063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 Friction Testing</a:t>
            </a:r>
          </a:p>
        </p:txBody>
      </p:sp>
      <p:sp>
        <p:nvSpPr>
          <p:cNvPr id="3" name="Content Placeholder 2"/>
          <p:cNvSpPr>
            <a:spLocks noGrp="1"/>
          </p:cNvSpPr>
          <p:nvPr>
            <p:ph idx="1"/>
          </p:nvPr>
        </p:nvSpPr>
        <p:spPr/>
        <p:txBody>
          <a:bodyPr/>
          <a:lstStyle/>
          <a:p>
            <a:r>
              <a:rPr lang="en-US" dirty="0" smtClean="0"/>
              <a:t>Evaluate </a:t>
            </a:r>
            <a:r>
              <a:rPr lang="en-US" dirty="0"/>
              <a:t>effectiveness of ABS on split-mu friction roads</a:t>
            </a:r>
          </a:p>
          <a:p>
            <a:pPr lvl="1"/>
            <a:r>
              <a:rPr lang="en-US" dirty="0"/>
              <a:t>Evaluated performance limits</a:t>
            </a:r>
          </a:p>
          <a:p>
            <a:pPr lvl="1"/>
            <a:r>
              <a:rPr lang="en-US" dirty="0"/>
              <a:t>Define emergency braking </a:t>
            </a:r>
            <a:r>
              <a:rPr lang="en-US" dirty="0" smtClean="0"/>
              <a:t>threshold</a:t>
            </a:r>
          </a:p>
          <a:p>
            <a:r>
              <a:rPr lang="en-US" dirty="0"/>
              <a:t>Develop vehicle braking model to estimate behavior for different surfaces</a:t>
            </a:r>
          </a:p>
          <a:p>
            <a:pPr lvl="1"/>
            <a:r>
              <a:rPr lang="en-US" dirty="0"/>
              <a:t>Simplified linear model</a:t>
            </a:r>
          </a:p>
          <a:p>
            <a:pPr lvl="1"/>
            <a:r>
              <a:rPr lang="en-US" dirty="0"/>
              <a:t>Average frictional </a:t>
            </a:r>
            <a:r>
              <a:rPr lang="en-US" dirty="0" smtClean="0"/>
              <a:t>values</a:t>
            </a:r>
            <a:endParaRPr lang="en-US" dirty="0"/>
          </a:p>
        </p:txBody>
      </p:sp>
      <p:sp>
        <p:nvSpPr>
          <p:cNvPr id="4" name="Slide Number Placeholder 3"/>
          <p:cNvSpPr>
            <a:spLocks noGrp="1"/>
          </p:cNvSpPr>
          <p:nvPr>
            <p:ph type="sldNum" sz="quarter" idx="11"/>
          </p:nvPr>
        </p:nvSpPr>
        <p:spPr/>
        <p:txBody>
          <a:bodyPr/>
          <a:lstStyle/>
          <a:p>
            <a:pPr>
              <a:defRPr/>
            </a:pPr>
            <a:fld id="{62652FC9-B4A2-484B-A2FC-89D150CA4223}" type="slidenum">
              <a:rPr lang="en-US" smtClean="0"/>
              <a:pPr>
                <a:defRPr/>
              </a:pPr>
              <a:t>9</a:t>
            </a:fld>
            <a:endParaRPr lang="en-US" dirty="0"/>
          </a:p>
        </p:txBody>
      </p:sp>
    </p:spTree>
    <p:extLst>
      <p:ext uri="{BB962C8B-B14F-4D97-AF65-F5344CB8AC3E}">
        <p14:creationId xmlns:p14="http://schemas.microsoft.com/office/powerpoint/2010/main" val="3250432799"/>
      </p:ext>
    </p:extLst>
  </p:cSld>
  <p:clrMapOvr>
    <a:masterClrMapping/>
  </p:clrMapOvr>
</p:sld>
</file>

<file path=ppt/theme/theme1.xml><?xml version="1.0" encoding="utf-8"?>
<a:theme xmlns:a="http://schemas.openxmlformats.org/drawingml/2006/main" name="Pixel">
  <a:themeElements>
    <a:clrScheme name="">
      <a:dk1>
        <a:srgbClr val="000000"/>
      </a:dk1>
      <a:lt1>
        <a:srgbClr val="FFFFFF"/>
      </a:lt1>
      <a:dk2>
        <a:srgbClr val="000000"/>
      </a:dk2>
      <a:lt2>
        <a:srgbClr val="E00000"/>
      </a:lt2>
      <a:accent1>
        <a:srgbClr val="FF3300"/>
      </a:accent1>
      <a:accent2>
        <a:srgbClr val="080808"/>
      </a:accent2>
      <a:accent3>
        <a:srgbClr val="FFFFFF"/>
      </a:accent3>
      <a:accent4>
        <a:srgbClr val="000000"/>
      </a:accent4>
      <a:accent5>
        <a:srgbClr val="FFADAA"/>
      </a:accent5>
      <a:accent6>
        <a:srgbClr val="060606"/>
      </a:accent6>
      <a:hlink>
        <a:srgbClr val="B20000"/>
      </a:hlink>
      <a:folHlink>
        <a:srgbClr val="ABABA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8575" cap="flat" cmpd="sng" algn="ctr">
          <a:solidFill>
            <a:srgbClr val="FFFF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28575" cap="flat" cmpd="sng" algn="ctr">
          <a:solidFill>
            <a:srgbClr val="FFFF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
      <a:clrScheme name="Pixel 13">
        <a:dk1>
          <a:srgbClr val="000000"/>
        </a:dk1>
        <a:lt1>
          <a:srgbClr val="FFFFFF"/>
        </a:lt1>
        <a:dk2>
          <a:srgbClr val="000000"/>
        </a:dk2>
        <a:lt2>
          <a:srgbClr val="E00000"/>
        </a:lt2>
        <a:accent1>
          <a:srgbClr val="FF3300"/>
        </a:accent1>
        <a:accent2>
          <a:srgbClr val="FF7A1F"/>
        </a:accent2>
        <a:accent3>
          <a:srgbClr val="FFFFFF"/>
        </a:accent3>
        <a:accent4>
          <a:srgbClr val="000000"/>
        </a:accent4>
        <a:accent5>
          <a:srgbClr val="FFADAA"/>
        </a:accent5>
        <a:accent6>
          <a:srgbClr val="E76E1B"/>
        </a:accent6>
        <a:hlink>
          <a:srgbClr val="B20000"/>
        </a:hlink>
        <a:folHlink>
          <a:srgbClr val="ABABA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8984</TotalTime>
  <Words>1391</Words>
  <Application>Microsoft Office PowerPoint</Application>
  <PresentationFormat>On-screen Show (4:3)</PresentationFormat>
  <Paragraphs>394</Paragraphs>
  <Slides>53</Slides>
  <Notes>21</Notes>
  <HiddenSlides>5</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Arial</vt:lpstr>
      <vt:lpstr>Arial Black</vt:lpstr>
      <vt:lpstr>Book Antiqua</vt:lpstr>
      <vt:lpstr>Calibri</vt:lpstr>
      <vt:lpstr>Cambria Math</vt:lpstr>
      <vt:lpstr>Times New Roman</vt:lpstr>
      <vt:lpstr>Wingdings</vt:lpstr>
      <vt:lpstr>Pixel</vt:lpstr>
      <vt:lpstr>MATC Smart Barrier Project</vt:lpstr>
      <vt:lpstr>Outline</vt:lpstr>
      <vt:lpstr>Project Background</vt:lpstr>
      <vt:lpstr>Project Background</vt:lpstr>
      <vt:lpstr>Project Goals</vt:lpstr>
      <vt:lpstr>Literature Review Topics</vt:lpstr>
      <vt:lpstr>Abs testing &amp; critical stability analysis</vt:lpstr>
      <vt:lpstr>ABS Background</vt:lpstr>
      <vt:lpstr>ABS Friction Testing</vt:lpstr>
      <vt:lpstr>Braking Model</vt:lpstr>
      <vt:lpstr>ABS Friction Testing</vt:lpstr>
      <vt:lpstr>ABS Friction Testing</vt:lpstr>
      <vt:lpstr>ABS Friction Results</vt:lpstr>
      <vt:lpstr>ABS Friction Results</vt:lpstr>
      <vt:lpstr>ABS Friction Results</vt:lpstr>
      <vt:lpstr>PowerPoint Presentation</vt:lpstr>
      <vt:lpstr>Development of Desired Path Generation Techniques</vt:lpstr>
      <vt:lpstr>Phase II: Path Generation</vt:lpstr>
      <vt:lpstr>Phase II: Path Generation</vt:lpstr>
      <vt:lpstr>Background: Vehicle Dynamics</vt:lpstr>
      <vt:lpstr>Normal-Tangential Accelerations</vt:lpstr>
      <vt:lpstr>Road Slicing Background</vt:lpstr>
      <vt:lpstr>Road Slicing Technique</vt:lpstr>
      <vt:lpstr>Road Sampling Example</vt:lpstr>
      <vt:lpstr>Road Slicing</vt:lpstr>
      <vt:lpstr>Multiple Sections of Slices</vt:lpstr>
      <vt:lpstr>Velocity Vector Angle</vt:lpstr>
      <vt:lpstr>Ackerman Steering </vt:lpstr>
      <vt:lpstr>Modified Ackerman Steering</vt:lpstr>
      <vt:lpstr>Steering Gradient Factors</vt:lpstr>
      <vt:lpstr>Steering Gradient Behavior</vt:lpstr>
      <vt:lpstr>Hidden Slide</vt:lpstr>
      <vt:lpstr>Develop Model of Road Paths</vt:lpstr>
      <vt:lpstr>Trajectory Control</vt:lpstr>
      <vt:lpstr>PID Control</vt:lpstr>
      <vt:lpstr>PID Control</vt:lpstr>
      <vt:lpstr>PID Control</vt:lpstr>
      <vt:lpstr>PID Control</vt:lpstr>
      <vt:lpstr>Model Base Equations</vt:lpstr>
      <vt:lpstr>Path Following Model</vt:lpstr>
      <vt:lpstr>Model Performance</vt:lpstr>
      <vt:lpstr>Model Performance</vt:lpstr>
      <vt:lpstr>Model Performance</vt:lpstr>
      <vt:lpstr>Model Performance</vt:lpstr>
      <vt:lpstr>Model Performance</vt:lpstr>
      <vt:lpstr>Road Generation</vt:lpstr>
      <vt:lpstr>Path Following Model</vt:lpstr>
      <vt:lpstr>Model Performance</vt:lpstr>
      <vt:lpstr>Model Performance</vt:lpstr>
      <vt:lpstr>Model Performance</vt:lpstr>
      <vt:lpstr>Model Performance</vt:lpstr>
      <vt:lpstr>Model Performance</vt:lpstr>
      <vt:lpstr>Future Work</vt:lpstr>
    </vt:vector>
  </TitlesOfParts>
  <Company>MwRSF</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Crushable Foam for the SAFER Racetrack Barrier</dc:title>
  <dc:subject>LS-DYNA coneference 2004</dc:subject>
  <dc:creator>Bob Bielenberg</dc:creator>
  <cp:lastModifiedBy>msweigard</cp:lastModifiedBy>
  <cp:revision>357</cp:revision>
  <dcterms:created xsi:type="dcterms:W3CDTF">2004-04-15T18:20:50Z</dcterms:created>
  <dcterms:modified xsi:type="dcterms:W3CDTF">2019-03-14T17:33:36Z</dcterms:modified>
</cp:coreProperties>
</file>